
<file path=[Content_Types].xml><?xml version="1.0" encoding="utf-8"?>
<Types xmlns="http://schemas.openxmlformats.org/package/2006/content-types">
  <Default Extension="bin" ContentType="application/vnd.openxmlformats-officedocument.oleObject"/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73" r:id="rId3"/>
    <p:sldId id="258" r:id="rId4"/>
    <p:sldId id="259" r:id="rId5"/>
    <p:sldId id="260" r:id="rId6"/>
    <p:sldId id="261" r:id="rId7"/>
    <p:sldId id="262" r:id="rId8"/>
    <p:sldId id="263" r:id="rId9"/>
    <p:sldId id="271" r:id="rId10"/>
    <p:sldId id="264" r:id="rId11"/>
    <p:sldId id="265" r:id="rId12"/>
    <p:sldId id="266" r:id="rId13"/>
    <p:sldId id="267" r:id="rId14"/>
    <p:sldId id="268" r:id="rId15"/>
    <p:sldId id="269" r:id="rId16"/>
    <p:sldId id="272" r:id="rId17"/>
    <p:sldId id="270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37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o-RO"/>
              <a:t>Faceți clic pentru a edita stilul de titlu coordonator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o-RO"/>
              <a:t>Faceți clic pentru a edita stilul de subtitlu coordonator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8BC5C9DC-B9A6-438D-B6A0-548A3B3E0D93}" type="datetimeFigureOut">
              <a:rPr lang="ro-RO" smtClean="0"/>
              <a:t>10.11.2021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1D53-DD6A-44B7-89C4-CC1D625BC8B2}" type="slidenum">
              <a:rPr lang="ro-RO" smtClean="0"/>
              <a:t>‹#›</a:t>
            </a:fld>
            <a:endParaRPr lang="ro-RO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9102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5C9DC-B9A6-438D-B6A0-548A3B3E0D93}" type="datetimeFigureOut">
              <a:rPr lang="ro-RO" smtClean="0"/>
              <a:t>10.11.2021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1D53-DD6A-44B7-89C4-CC1D625BC8B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614124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o-RO"/>
              <a:t>Faceți clic pentru a edita stilul de titlu coordonator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5C9DC-B9A6-438D-B6A0-548A3B3E0D93}" type="datetimeFigureOut">
              <a:rPr lang="ro-RO" smtClean="0"/>
              <a:t>10.11.2021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1D53-DD6A-44B7-89C4-CC1D625BC8B2}" type="slidenum">
              <a:rPr lang="ro-RO" smtClean="0"/>
              <a:t>‹#›</a:t>
            </a:fld>
            <a:endParaRPr lang="ro-RO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3465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5C9DC-B9A6-438D-B6A0-548A3B3E0D93}" type="datetimeFigureOut">
              <a:rPr lang="ro-RO" smtClean="0"/>
              <a:t>10.11.2021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1D53-DD6A-44B7-89C4-CC1D625BC8B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536625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o-RO"/>
              <a:t>Faceți clic pentru a edita stilul de titlu coordonator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5C9DC-B9A6-438D-B6A0-548A3B3E0D93}" type="datetimeFigureOut">
              <a:rPr lang="ro-RO" smtClean="0"/>
              <a:t>10.11.2021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1D53-DD6A-44B7-89C4-CC1D625BC8B2}" type="slidenum">
              <a:rPr lang="ro-RO" smtClean="0"/>
              <a:t>‹#›</a:t>
            </a:fld>
            <a:endParaRPr lang="ro-RO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903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o-RO"/>
              <a:t>Faceți clic pentru a edita stilul de titlu coordonator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5C9DC-B9A6-438D-B6A0-548A3B3E0D93}" type="datetimeFigureOut">
              <a:rPr lang="ro-RO" smtClean="0"/>
              <a:t>10.11.2021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1D53-DD6A-44B7-89C4-CC1D625BC8B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476905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o-RO"/>
              <a:t>Faceţi clic pentru a edita Master stiluri text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5C9DC-B9A6-438D-B6A0-548A3B3E0D93}" type="datetimeFigureOut">
              <a:rPr lang="ro-RO" smtClean="0"/>
              <a:t>10.11.2021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1D53-DD6A-44B7-89C4-CC1D625BC8B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059430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5C9DC-B9A6-438D-B6A0-548A3B3E0D93}" type="datetimeFigureOut">
              <a:rPr lang="ro-RO" smtClean="0"/>
              <a:t>10.11.2021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1D53-DD6A-44B7-89C4-CC1D625BC8B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723878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5C9DC-B9A6-438D-B6A0-548A3B3E0D93}" type="datetimeFigureOut">
              <a:rPr lang="ro-RO" smtClean="0"/>
              <a:t>10.11.2021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1D53-DD6A-44B7-89C4-CC1D625BC8B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42565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o-RO"/>
              <a:t>Faceți clic pentru a edita stilul de titlu coordonator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5C9DC-B9A6-438D-B6A0-548A3B3E0D93}" type="datetimeFigureOut">
              <a:rPr lang="ro-RO" smtClean="0"/>
              <a:t>10.11.2021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1D53-DD6A-44B7-89C4-CC1D625BC8B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687127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o-RO"/>
              <a:t>Faceți clic pentru a edita stilul de titlu coordonator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o-RO"/>
              <a:t>Faceți clic pe pictogramă pentru a adăuga o imagine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5C9DC-B9A6-438D-B6A0-548A3B3E0D93}" type="datetimeFigureOut">
              <a:rPr lang="ro-RO" smtClean="0"/>
              <a:t>10.11.2021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1D53-DD6A-44B7-89C4-CC1D625BC8B2}" type="slidenum">
              <a:rPr lang="ro-RO" smtClean="0"/>
              <a:t>‹#›</a:t>
            </a:fld>
            <a:endParaRPr lang="ro-RO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0415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/>
              <a:t>Faceți clic pentru a edita stilul de titlu coordonator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BC5C9DC-B9A6-438D-B6A0-548A3B3E0D93}" type="datetimeFigureOut">
              <a:rPr lang="ro-RO" smtClean="0"/>
              <a:t>10.11.2021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30D41D53-DD6A-44B7-89C4-CC1D625BC8B2}" type="slidenum">
              <a:rPr lang="ro-RO" smtClean="0"/>
              <a:t>‹#›</a:t>
            </a:fld>
            <a:endParaRPr lang="ro-RO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7867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f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033F5C14-2D31-4026-B30A-0DF6408ADF0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o-RO" b="1" dirty="0"/>
              <a:t>The </a:t>
            </a:r>
            <a:r>
              <a:rPr lang="ro-RO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illiteracy</a:t>
            </a:r>
            <a:r>
              <a:rPr lang="ro-RO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will</a:t>
            </a:r>
            <a:r>
              <a:rPr lang="ro-RO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</a:t>
            </a:r>
            <a:r>
              <a:rPr lang="ro-RO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o-RO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change</a:t>
            </a:r>
            <a:r>
              <a:rPr lang="ro-RO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world</a:t>
            </a:r>
            <a:endParaRPr lang="ro-RO" b="1" dirty="0"/>
          </a:p>
        </p:txBody>
      </p:sp>
      <p:sp>
        <p:nvSpPr>
          <p:cNvPr id="3" name="Subtitlu 2">
            <a:extLst>
              <a:ext uri="{FF2B5EF4-FFF2-40B4-BE49-F238E27FC236}">
                <a16:creationId xmlns:a16="http://schemas.microsoft.com/office/drawing/2014/main" id="{6EA80BAE-C76B-4CE2-B65C-33E1DCEF0E6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o-RO" dirty="0"/>
          </a:p>
        </p:txBody>
      </p:sp>
      <p:pic>
        <p:nvPicPr>
          <p:cNvPr id="5" name="Imagine 4">
            <a:extLst>
              <a:ext uri="{FF2B5EF4-FFF2-40B4-BE49-F238E27FC236}">
                <a16:creationId xmlns:a16="http://schemas.microsoft.com/office/drawing/2014/main" id="{68A56DCD-231E-46D4-8CCE-4770C191DD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7400" y="3383749"/>
            <a:ext cx="3403600" cy="3152775"/>
          </a:xfrm>
          <a:prstGeom prst="rect">
            <a:avLst/>
          </a:prstGeom>
        </p:spPr>
      </p:pic>
      <p:pic>
        <p:nvPicPr>
          <p:cNvPr id="6" name="Imagine 5">
            <a:extLst>
              <a:ext uri="{FF2B5EF4-FFF2-40B4-BE49-F238E27FC236}">
                <a16:creationId xmlns:a16="http://schemas.microsoft.com/office/drawing/2014/main" id="{6F803932-99D2-4021-9D93-AC7EAE4BA8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8181" y="970095"/>
            <a:ext cx="2479371" cy="2816199"/>
          </a:xfrm>
          <a:prstGeom prst="rect">
            <a:avLst/>
          </a:prstGeom>
        </p:spPr>
      </p:pic>
      <p:sp>
        <p:nvSpPr>
          <p:cNvPr id="4" name="CasetăText 3">
            <a:extLst>
              <a:ext uri="{FF2B5EF4-FFF2-40B4-BE49-F238E27FC236}">
                <a16:creationId xmlns:a16="http://schemas.microsoft.com/office/drawing/2014/main" id="{9D16F378-7E58-49DE-A7E5-84F322A44F8A}"/>
              </a:ext>
            </a:extLst>
          </p:cNvPr>
          <p:cNvSpPr txBox="1"/>
          <p:nvPr/>
        </p:nvSpPr>
        <p:spPr>
          <a:xfrm>
            <a:off x="2827867" y="2667000"/>
            <a:ext cx="1405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/>
              <a:t>WE WANT</a:t>
            </a:r>
          </a:p>
        </p:txBody>
      </p:sp>
    </p:spTree>
    <p:extLst>
      <p:ext uri="{BB962C8B-B14F-4D97-AF65-F5344CB8AC3E}">
        <p14:creationId xmlns:p14="http://schemas.microsoft.com/office/powerpoint/2010/main" val="9691211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E03B1DFD-5383-4AFE-8258-5ABEAFF18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...</a:t>
            </a:r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22D2DF82-4E8D-4BED-AB6E-24632A7157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800" y="262468"/>
            <a:ext cx="11328399" cy="6046892"/>
          </a:xfrm>
        </p:spPr>
        <p:txBody>
          <a:bodyPr>
            <a:normAutofit/>
          </a:bodyPr>
          <a:lstStyle/>
          <a:p>
            <a:pPr marL="457200">
              <a:lnSpc>
                <a:spcPct val="150000"/>
              </a:lnSpc>
            </a:pPr>
            <a:r>
              <a:rPr lang="ro-RO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ro-RO" sz="2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imbalance</a:t>
            </a:r>
            <a:r>
              <a:rPr lang="ro-RO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ro-RO" sz="2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quality of </a:t>
            </a:r>
            <a:r>
              <a:rPr lang="ro-RO" sz="2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acquired</a:t>
            </a:r>
            <a:r>
              <a:rPr lang="ro-RO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acquisitions</a:t>
            </a:r>
            <a:r>
              <a:rPr lang="ro-RO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ro-RO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their</a:t>
            </a:r>
            <a:r>
              <a:rPr lang="ro-RO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long-term</a:t>
            </a:r>
            <a:r>
              <a:rPr lang="ro-RO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importance</a:t>
            </a:r>
            <a:r>
              <a:rPr lang="ro-RO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ro-RO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favored</a:t>
            </a:r>
            <a:r>
              <a:rPr lang="ro-RO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by</a:t>
            </a:r>
            <a:r>
              <a:rPr lang="ro-RO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457200">
              <a:lnSpc>
                <a:spcPct val="150000"/>
              </a:lnSpc>
            </a:pPr>
            <a:r>
              <a:rPr lang="ro-RO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o-RO" sz="2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overloading</a:t>
            </a:r>
            <a:r>
              <a:rPr lang="ro-RO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pupils</a:t>
            </a:r>
            <a:r>
              <a:rPr lang="ro-RO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ro-RO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adults</a:t>
            </a:r>
            <a:r>
              <a:rPr lang="ro-RO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</a:t>
            </a:r>
            <a:r>
              <a:rPr lang="ro-RO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additional</a:t>
            </a:r>
            <a:r>
              <a:rPr lang="ro-RO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tasks</a:t>
            </a:r>
            <a:endParaRPr lang="ro-RO" sz="2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50000"/>
              </a:lnSpc>
            </a:pPr>
            <a:r>
              <a:rPr lang="ro-RO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o-RO" sz="2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channeling</a:t>
            </a:r>
            <a:r>
              <a:rPr lang="ro-RO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education</a:t>
            </a:r>
            <a:r>
              <a:rPr lang="ro-RO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on cognitive </a:t>
            </a:r>
            <a:r>
              <a:rPr lang="ro-RO" sz="2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acquisitions</a:t>
            </a:r>
            <a:r>
              <a:rPr lang="ro-RO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at </a:t>
            </a:r>
            <a:r>
              <a:rPr lang="ro-RO" sz="2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expense</a:t>
            </a:r>
            <a:r>
              <a:rPr lang="ro-RO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ro-RO" sz="2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developing</a:t>
            </a:r>
            <a:r>
              <a:rPr lang="ro-RO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instrumentally</a:t>
            </a:r>
            <a:r>
              <a:rPr lang="ro-RO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applied</a:t>
            </a:r>
            <a:r>
              <a:rPr lang="ro-RO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digital </a:t>
            </a:r>
            <a:r>
              <a:rPr lang="ro-RO" sz="2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skills</a:t>
            </a:r>
            <a:r>
              <a:rPr lang="ro-RO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o-RO" sz="2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facilitates</a:t>
            </a:r>
            <a:r>
              <a:rPr lang="ro-RO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lack</a:t>
            </a:r>
            <a:r>
              <a:rPr lang="ro-RO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ro-RO" sz="2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interest</a:t>
            </a:r>
            <a:r>
              <a:rPr lang="ro-RO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ro-RO" sz="2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students</a:t>
            </a:r>
            <a:r>
              <a:rPr lang="ro-RO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ro-RO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adults</a:t>
            </a:r>
            <a:r>
              <a:rPr lang="ro-RO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for </a:t>
            </a:r>
            <a:r>
              <a:rPr lang="ro-RO" sz="2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discovery</a:t>
            </a:r>
            <a:r>
              <a:rPr lang="ro-RO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ro-RO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personal </a:t>
            </a:r>
            <a:r>
              <a:rPr lang="ro-RO" sz="2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involvement</a:t>
            </a:r>
            <a:r>
              <a:rPr lang="ro-RO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ro-RO" sz="2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knowledge</a:t>
            </a:r>
            <a:endParaRPr lang="ro-RO" sz="2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50000"/>
              </a:lnSpc>
              <a:spcAft>
                <a:spcPts val="800"/>
              </a:spcAft>
            </a:pPr>
            <a:r>
              <a:rPr lang="ro-RO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o-RO" sz="2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poor</a:t>
            </a:r>
            <a:r>
              <a:rPr lang="ro-RO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o-RO" sz="2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inadequate</a:t>
            </a:r>
            <a:r>
              <a:rPr lang="ro-RO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teaching</a:t>
            </a:r>
            <a:r>
              <a:rPr lang="ro-RO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means</a:t>
            </a:r>
            <a:endParaRPr lang="ro-RO" sz="2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o-RO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o-RO" sz="2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poor</a:t>
            </a:r>
            <a:r>
              <a:rPr lang="ro-RO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management of </a:t>
            </a:r>
            <a:r>
              <a:rPr lang="ro-RO" sz="2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educational</a:t>
            </a:r>
            <a:r>
              <a:rPr lang="ro-RO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environment</a:t>
            </a:r>
            <a:endParaRPr lang="ro-RO" sz="2600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7168639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4FC93ACF-D779-490D-A7F4-B43A422C8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220134"/>
            <a:ext cx="9720072" cy="1134534"/>
          </a:xfrm>
        </p:spPr>
        <p:txBody>
          <a:bodyPr/>
          <a:lstStyle/>
          <a:p>
            <a:r>
              <a:rPr lang="ro-RO" dirty="0"/>
              <a:t>POINTS THRESHOLD</a:t>
            </a:r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F662BB41-36BB-4228-A1EE-C6C91AE2CC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5134" y="110067"/>
            <a:ext cx="5647266" cy="6527800"/>
          </a:xfrm>
        </p:spPr>
        <p:txBody>
          <a:bodyPr>
            <a:normAutofit fontScale="92500"/>
          </a:bodyPr>
          <a:lstStyle/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Considering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that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students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who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comes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our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school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most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them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nearby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villages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materially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disadvantaged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or single-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parent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families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or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outlying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neighborhoods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problem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even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bigger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digital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functional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illiteracy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based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on a basic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functional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illiteracy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first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hours,when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meet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them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here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 refer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specialized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classes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mechanics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electrical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engineering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have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convince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them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that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computer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does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mean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only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Internet.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internetit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doesn't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just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mean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games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but banking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apps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payments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utilities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such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as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electricity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gas,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digi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phone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others</a:t>
            </a:r>
            <a:r>
              <a:rPr lang="ro-R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8711685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0A1F4D15-21B6-4181-98E0-D1A778A229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523917"/>
          </a:xfrm>
        </p:spPr>
        <p:txBody>
          <a:bodyPr>
            <a:normAutofit fontScale="90000"/>
          </a:bodyPr>
          <a:lstStyle/>
          <a:p>
            <a:r>
              <a:rPr lang="ro-RO" dirty="0"/>
              <a:t>...</a:t>
            </a:r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0099F91C-22D9-46BB-A71B-ABB51A9240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448733"/>
            <a:ext cx="10922000" cy="5860627"/>
          </a:xfrm>
        </p:spPr>
        <p:txBody>
          <a:bodyPr>
            <a:normAutofit/>
          </a:bodyPr>
          <a:lstStyle/>
          <a:p>
            <a:pPr marL="457200">
              <a:lnSpc>
                <a:spcPct val="107000"/>
              </a:lnSpc>
            </a:pPr>
            <a:r>
              <a:rPr lang="ro-R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 </a:t>
            </a:r>
            <a:r>
              <a:rPr lang="ro-RO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measures</a:t>
            </a:r>
            <a:r>
              <a:rPr lang="ro-R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ro-R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prevent</a:t>
            </a:r>
            <a:r>
              <a:rPr lang="ro-R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digital </a:t>
            </a:r>
            <a:r>
              <a:rPr lang="ro-RO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functional</a:t>
            </a:r>
            <a:r>
              <a:rPr lang="ro-R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illiteracy</a:t>
            </a:r>
            <a:r>
              <a:rPr lang="ro-R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457200">
              <a:lnSpc>
                <a:spcPct val="107000"/>
              </a:lnSpc>
            </a:pPr>
            <a:r>
              <a:rPr lang="ro-R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o-RO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using</a:t>
            </a:r>
            <a:r>
              <a:rPr lang="ro-R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new</a:t>
            </a:r>
            <a:r>
              <a:rPr lang="ro-R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technologies</a:t>
            </a:r>
            <a:r>
              <a:rPr lang="ro-R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ro-R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communicate</a:t>
            </a:r>
            <a:r>
              <a:rPr lang="ro-R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ro-R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search</a:t>
            </a:r>
            <a:r>
              <a:rPr lang="ro-R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for </a:t>
            </a:r>
            <a:r>
              <a:rPr lang="ro-RO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information</a:t>
            </a:r>
            <a:r>
              <a:rPr lang="ro-R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digital </a:t>
            </a:r>
            <a:r>
              <a:rPr lang="ro-RO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initiation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</a:pPr>
            <a:r>
              <a:rPr lang="ro-R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o-RO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knowledge</a:t>
            </a:r>
            <a:r>
              <a:rPr lang="ro-R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basic </a:t>
            </a:r>
            <a:r>
              <a:rPr lang="ro-RO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skills</a:t>
            </a:r>
            <a:r>
              <a:rPr lang="ro-R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o-RO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</a:t>
            </a:r>
            <a:r>
              <a:rPr lang="ro-R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digital </a:t>
            </a:r>
            <a:r>
              <a:rPr lang="ro-RO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systems</a:t>
            </a:r>
            <a:r>
              <a:rPr lang="ro-R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internet, </a:t>
            </a:r>
            <a:r>
              <a:rPr lang="ro-RO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databases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</a:pPr>
            <a:r>
              <a:rPr lang="ro-R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o-RO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learning</a:t>
            </a:r>
            <a:r>
              <a:rPr lang="ro-R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logical</a:t>
            </a:r>
            <a:r>
              <a:rPr lang="ro-R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thinking</a:t>
            </a:r>
            <a:r>
              <a:rPr lang="ro-R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ro-R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diminishing</a:t>
            </a:r>
            <a:r>
              <a:rPr lang="ro-R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reproductive </a:t>
            </a:r>
            <a:r>
              <a:rPr lang="ro-RO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learning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</a:pPr>
            <a:r>
              <a:rPr lang="ro-R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o-RO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Increasing</a:t>
            </a:r>
            <a:r>
              <a:rPr lang="ro-R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applicability</a:t>
            </a:r>
            <a:r>
              <a:rPr lang="ro-R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ro-RO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teaching</a:t>
            </a:r>
            <a:r>
              <a:rPr lang="ro-R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acquisitions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o-R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o-RO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awareness</a:t>
            </a:r>
            <a:r>
              <a:rPr lang="ro-R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ro-RO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student </a:t>
            </a:r>
            <a:r>
              <a:rPr lang="ro-RO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</a:t>
            </a:r>
            <a:r>
              <a:rPr lang="ro-R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immediate</a:t>
            </a:r>
            <a:r>
              <a:rPr lang="ro-R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ro-R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long-term</a:t>
            </a:r>
            <a:r>
              <a:rPr lang="ro-R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usefulness</a:t>
            </a:r>
            <a:r>
              <a:rPr lang="ro-R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ro-RO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informational</a:t>
            </a:r>
            <a:r>
              <a:rPr lang="ro-R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acquisitions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9745497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3FCE6B8A-35CA-4EC2-9992-F50773BA90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610616"/>
            <a:ext cx="9720072" cy="45719"/>
          </a:xfrm>
        </p:spPr>
        <p:txBody>
          <a:bodyPr>
            <a:normAutofit fontScale="90000"/>
          </a:bodyPr>
          <a:lstStyle/>
          <a:p>
            <a:r>
              <a:rPr lang="ro-RO" dirty="0"/>
              <a:t>...</a:t>
            </a:r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26A5D52F-5E91-4451-AD4E-A1D7237A5D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1868" y="228601"/>
            <a:ext cx="11133666" cy="6307666"/>
          </a:xfrm>
        </p:spPr>
        <p:txBody>
          <a:bodyPr>
            <a:normAutofit/>
          </a:bodyPr>
          <a:lstStyle/>
          <a:p>
            <a:pPr marL="457200">
              <a:lnSpc>
                <a:spcPct val="107000"/>
              </a:lnSpc>
            </a:pP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Our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</a:pP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first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meeting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between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student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teacher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pencil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put in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student's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hand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</a:pP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 must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describe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it in at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least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three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sentences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taking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into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account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properties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such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as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shape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color,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length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using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basic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knowledge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acquired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eight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years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elementary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</a:pP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second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stage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will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have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increase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number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sentences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five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using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new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knowledge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acquired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a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new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high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school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subject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namely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material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which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it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made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third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stage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makes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text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written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word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presenting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properties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materials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which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pencil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made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fourth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stage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(in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which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are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after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three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months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school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need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make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simple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drawing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about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pencil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rectangle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triangle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),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then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color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geometric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shapes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pencil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881494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420BD49C-F675-4BC7-8B18-DE95F9D64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210651"/>
          </a:xfrm>
        </p:spPr>
        <p:txBody>
          <a:bodyPr>
            <a:normAutofit fontScale="90000"/>
          </a:bodyPr>
          <a:lstStyle/>
          <a:p>
            <a:r>
              <a:rPr lang="ro-RO" dirty="0"/>
              <a:t>...</a:t>
            </a:r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D03F33B5-6963-43AB-84A3-9DC6C6EBF2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7" y="516466"/>
            <a:ext cx="11167533" cy="5604934"/>
          </a:xfrm>
        </p:spPr>
        <p:txBody>
          <a:bodyPr>
            <a:normAutofit/>
          </a:bodyPr>
          <a:lstStyle/>
          <a:p>
            <a:pPr marL="457200">
              <a:lnSpc>
                <a:spcPct val="107000"/>
              </a:lnSpc>
            </a:pP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fifth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stage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need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make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table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pencils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that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it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has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</a:pP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sixth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stage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have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make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presentation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pptx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9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slides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including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previous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stages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</a:pP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seventh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stage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must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achieve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excel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arimetic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average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pencils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held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by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students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class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</a:pP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eighth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stage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have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make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payment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electricity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bill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</a:pP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ninth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stage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need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make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order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a set of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specialized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site.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tenth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stage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database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containing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bills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paid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for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energy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last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year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must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made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958660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F50F7CFD-7049-4918-8188-25EB6EC5C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219117"/>
          </a:xfrm>
        </p:spPr>
        <p:txBody>
          <a:bodyPr>
            <a:normAutofit fontScale="90000"/>
          </a:bodyPr>
          <a:lstStyle/>
          <a:p>
            <a:r>
              <a:rPr lang="ro-RO" dirty="0"/>
              <a:t>...</a:t>
            </a:r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31AD59C0-CC82-4B06-AEAD-C1D894F61A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534" y="330200"/>
            <a:ext cx="11692466" cy="6451600"/>
          </a:xfrm>
        </p:spPr>
        <p:txBody>
          <a:bodyPr>
            <a:normAutofit/>
          </a:bodyPr>
          <a:lstStyle/>
          <a:p>
            <a:pPr marL="457200">
              <a:lnSpc>
                <a:spcPct val="107000"/>
              </a:lnSpc>
            </a:pP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seventh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stage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must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achieve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excel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arimetic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average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pencils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held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by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students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class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</a:pP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eighth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stage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have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make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payment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electricity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bill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</a:pP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ninth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stage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need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make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order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a set of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specialized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site.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</a:pP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tenth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stage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database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containing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bills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paid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for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energy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last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year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must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made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</a:pP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Last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but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least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an integral part of digital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literacy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has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also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become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safety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on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Internet,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knowledge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notions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bank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phising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only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attention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paid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on social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networks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form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stages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achieved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also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applied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adults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who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attend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high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school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at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evening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or personal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development</a:t>
            </a:r>
            <a:r>
              <a:rPr lang="ro-RO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courses</a:t>
            </a: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7180129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5BB1DAC4-C352-40B0-A0C1-4AB011D11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...</a:t>
            </a:r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369E19B9-0C27-4D71-B610-C03D0DDC2B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68600" y="1346200"/>
            <a:ext cx="6019800" cy="4963160"/>
          </a:xfrm>
        </p:spPr>
        <p:txBody>
          <a:bodyPr/>
          <a:lstStyle/>
          <a:p>
            <a:r>
              <a:rPr lang="ro-RO" dirty="0"/>
              <a:t>    </a:t>
            </a:r>
            <a:r>
              <a:rPr lang="en-US" dirty="0"/>
              <a:t>Digital literacy, in the case of</a:t>
            </a:r>
            <a:endParaRPr lang="ro-RO" dirty="0"/>
          </a:p>
          <a:p>
            <a:r>
              <a:rPr lang="en-US" dirty="0"/>
              <a:t> our target group, finds its place,</a:t>
            </a:r>
            <a:endParaRPr lang="ro-RO" dirty="0"/>
          </a:p>
          <a:p>
            <a:r>
              <a:rPr lang="en-US" dirty="0"/>
              <a:t> related to the operation of the</a:t>
            </a:r>
            <a:endParaRPr lang="ro-RO" dirty="0"/>
          </a:p>
          <a:p>
            <a:r>
              <a:rPr lang="en-US" dirty="0"/>
              <a:t> car, as seen in the pictures. </a:t>
            </a:r>
            <a:endParaRPr lang="ro-RO" dirty="0"/>
          </a:p>
          <a:p>
            <a:r>
              <a:rPr lang="ro-RO" dirty="0"/>
              <a:t>  </a:t>
            </a:r>
            <a:r>
              <a:rPr lang="en-US" dirty="0"/>
              <a:t>It's necessary because the</a:t>
            </a:r>
            <a:endParaRPr lang="ro-RO" dirty="0"/>
          </a:p>
          <a:p>
            <a:r>
              <a:rPr lang="en-US" dirty="0"/>
              <a:t> diagnosis is done on the</a:t>
            </a:r>
            <a:endParaRPr lang="ro-RO" dirty="0"/>
          </a:p>
          <a:p>
            <a:r>
              <a:rPr lang="en-US" dirty="0"/>
              <a:t> computer</a:t>
            </a:r>
            <a:endParaRPr lang="ro-RO" dirty="0"/>
          </a:p>
        </p:txBody>
      </p:sp>
      <p:pic>
        <p:nvPicPr>
          <p:cNvPr id="6" name="Imagine 5">
            <a:extLst>
              <a:ext uri="{FF2B5EF4-FFF2-40B4-BE49-F238E27FC236}">
                <a16:creationId xmlns:a16="http://schemas.microsoft.com/office/drawing/2014/main" id="{FA829E2B-E75E-4AEA-8BDB-717692C01F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1993" y="2745620"/>
            <a:ext cx="1541698" cy="299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1749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DB04A2F3-0D47-46C2-8C06-46070A5AD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...</a:t>
            </a:r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E3167318-D63E-499A-9040-259354B082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719667"/>
            <a:ext cx="9720073" cy="558969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o-RO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ro-RO" sz="2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measure</a:t>
            </a:r>
            <a:r>
              <a:rPr lang="ro-RO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ro-RO" sz="2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our</a:t>
            </a:r>
            <a:r>
              <a:rPr lang="ro-RO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</a:t>
            </a:r>
            <a:r>
              <a:rPr lang="ro-RO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</a:t>
            </a:r>
            <a:r>
              <a:rPr lang="ro-RO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</a:t>
            </a:r>
            <a:r>
              <a:rPr lang="ro-RO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</a:t>
            </a:r>
            <a:r>
              <a:rPr lang="ro-RO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over </a:t>
            </a:r>
            <a:r>
              <a:rPr lang="ro-RO" sz="2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long</a:t>
            </a:r>
            <a:r>
              <a:rPr lang="ro-RO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periods</a:t>
            </a:r>
            <a:r>
              <a:rPr lang="ro-RO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ro-RO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begin</a:t>
            </a:r>
            <a:r>
              <a:rPr lang="ro-RO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</a:t>
            </a:r>
            <a:r>
              <a:rPr lang="ro-RO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results</a:t>
            </a:r>
            <a:r>
              <a:rPr lang="ro-RO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ro-RO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move</a:t>
            </a:r>
            <a:r>
              <a:rPr lang="ro-RO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</a:t>
            </a:r>
            <a:r>
              <a:rPr lang="ro-RO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verry</a:t>
            </a:r>
            <a:r>
              <a:rPr lang="ro-RO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poor</a:t>
            </a:r>
            <a:r>
              <a:rPr lang="ro-RO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ro-RO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fair. </a:t>
            </a:r>
            <a:r>
              <a:rPr lang="ro-RO" sz="2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ro-RO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after</a:t>
            </a:r>
            <a:r>
              <a:rPr lang="ro-RO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some</a:t>
            </a:r>
            <a:r>
              <a:rPr lang="ro-RO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years</a:t>
            </a:r>
            <a:r>
              <a:rPr lang="ro-RO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</a:t>
            </a:r>
            <a:r>
              <a:rPr lang="ro-RO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</a:t>
            </a:r>
            <a:r>
              <a:rPr lang="ro-RO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</a:t>
            </a:r>
            <a:r>
              <a:rPr lang="ro-RO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ro-RO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begin</a:t>
            </a:r>
            <a:r>
              <a:rPr lang="ro-RO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</a:t>
            </a:r>
            <a:r>
              <a:rPr lang="ro-RO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results</a:t>
            </a:r>
            <a:r>
              <a:rPr lang="ro-RO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o-RO" sz="2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</a:t>
            </a:r>
            <a:r>
              <a:rPr lang="ro-RO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fair </a:t>
            </a:r>
            <a:r>
              <a:rPr lang="ro-RO" sz="2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ro-RO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good</a:t>
            </a:r>
            <a:r>
              <a:rPr lang="ro-RO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, or </a:t>
            </a:r>
            <a:r>
              <a:rPr lang="ro-RO" sz="2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very</a:t>
            </a:r>
            <a:r>
              <a:rPr lang="ro-RO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good</a:t>
            </a:r>
            <a:r>
              <a:rPr lang="ro-RO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o-RO" sz="2800" dirty="0"/>
          </a:p>
        </p:txBody>
      </p:sp>
      <p:pic>
        <p:nvPicPr>
          <p:cNvPr id="5" name="Imagine 4">
            <a:extLst>
              <a:ext uri="{FF2B5EF4-FFF2-40B4-BE49-F238E27FC236}">
                <a16:creationId xmlns:a16="http://schemas.microsoft.com/office/drawing/2014/main" id="{4AD614A9-29CE-4C58-8047-1A74A8A939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3536" y="2883620"/>
            <a:ext cx="2219325" cy="3152775"/>
          </a:xfrm>
          <a:prstGeom prst="rect">
            <a:avLst/>
          </a:prstGeom>
        </p:spPr>
      </p:pic>
      <p:pic>
        <p:nvPicPr>
          <p:cNvPr id="7" name="Imagine 6">
            <a:extLst>
              <a:ext uri="{FF2B5EF4-FFF2-40B4-BE49-F238E27FC236}">
                <a16:creationId xmlns:a16="http://schemas.microsoft.com/office/drawing/2014/main" id="{AB836B42-6D8B-44F6-B0C5-7F646376E9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7295" y="3429000"/>
            <a:ext cx="1743075" cy="252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930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22059766-F9E5-430A-BCB0-D0FA97675D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5"/>
            <a:ext cx="9720072" cy="4503251"/>
          </a:xfrm>
        </p:spPr>
        <p:txBody>
          <a:bodyPr>
            <a:noAutofit/>
          </a:bodyPr>
          <a:lstStyle/>
          <a:p>
            <a:r>
              <a:rPr lang="ro-RO" sz="4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Functional</a:t>
            </a:r>
            <a:r>
              <a:rPr lang="ro-RO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4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illiteracy</a:t>
            </a:r>
            <a:r>
              <a:rPr lang="ro-RO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4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ro-RO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ro-RO" sz="4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current</a:t>
            </a:r>
            <a:r>
              <a:rPr lang="ro-RO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br>
              <a:rPr lang="ro-RO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o-RO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o-RO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problem of </a:t>
            </a:r>
            <a:r>
              <a:rPr lang="ro-RO" sz="4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knowledge-based</a:t>
            </a:r>
            <a:r>
              <a:rPr lang="ro-RO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postmodern </a:t>
            </a:r>
            <a:r>
              <a:rPr lang="ro-RO" sz="4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society</a:t>
            </a:r>
            <a:r>
              <a:rPr lang="ro-RO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o-RO" sz="4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ro-RO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4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ro-RO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solve it </a:t>
            </a:r>
            <a:r>
              <a:rPr lang="ro-RO" sz="4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</a:t>
            </a:r>
            <a:r>
              <a:rPr lang="ro-RO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must </a:t>
            </a:r>
            <a:r>
              <a:rPr lang="ro-RO" sz="4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identify</a:t>
            </a:r>
            <a:r>
              <a:rPr lang="ro-RO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4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4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causes</a:t>
            </a:r>
            <a:r>
              <a:rPr lang="ro-RO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4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that</a:t>
            </a:r>
            <a:r>
              <a:rPr lang="ro-RO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facilitate </a:t>
            </a:r>
            <a:r>
              <a:rPr lang="ro-RO" sz="4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them</a:t>
            </a:r>
            <a:br>
              <a:rPr lang="ro-RO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o-RO" sz="4000" dirty="0"/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7518B131-85A7-44B6-A4AE-F4FCD54EB2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9720073" cy="1693333"/>
          </a:xfrm>
        </p:spPr>
        <p:txBody>
          <a:bodyPr/>
          <a:lstStyle/>
          <a:p>
            <a:endParaRPr lang="ro-RO" dirty="0"/>
          </a:p>
          <a:p>
            <a:endParaRPr lang="ro-RO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323420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53D6F27B-D816-4560-8C57-8D48E6FAD6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467" y="585216"/>
            <a:ext cx="10481733" cy="1499616"/>
          </a:xfrm>
        </p:spPr>
        <p:txBody>
          <a:bodyPr/>
          <a:lstStyle/>
          <a:p>
            <a:r>
              <a:rPr lang="ro-RO" dirty="0"/>
              <a:t>INADVERTENTLY</a:t>
            </a:r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ACBB6D49-63AA-49E8-8D41-14189D7CA2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59867" y="143933"/>
            <a:ext cx="6942666" cy="6570134"/>
          </a:xfrm>
        </p:spPr>
        <p:txBody>
          <a:bodyPr>
            <a:normAutofit lnSpcReduction="10000"/>
          </a:bodyPr>
          <a:lstStyle/>
          <a:p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category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microsocial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causes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direct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factors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that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are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influenced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by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performance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educational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progress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highlighted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such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as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attention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disorders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children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ADHD,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dyslexia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intellectual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impairments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physical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sensory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motor, somatic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disabilities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ro-RO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Indirect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factors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are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identified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at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level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psychosocial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development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environment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person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direct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influence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on quality in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social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educational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functioning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within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socio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-cultural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geographic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environment</a:t>
            </a:r>
            <a:endParaRPr lang="ro-RO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o-RO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o-RO" dirty="0"/>
          </a:p>
        </p:txBody>
      </p:sp>
      <p:pic>
        <p:nvPicPr>
          <p:cNvPr id="6" name="Imagine 5">
            <a:extLst>
              <a:ext uri="{FF2B5EF4-FFF2-40B4-BE49-F238E27FC236}">
                <a16:creationId xmlns:a16="http://schemas.microsoft.com/office/drawing/2014/main" id="{49A3D814-B227-4532-AEC3-F170059E6F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1571" y="2903813"/>
            <a:ext cx="2293140" cy="1202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606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>
            <a:extLst>
              <a:ext uri="{FF2B5EF4-FFF2-40B4-BE49-F238E27FC236}">
                <a16:creationId xmlns:a16="http://schemas.microsoft.com/office/drawing/2014/main" id="{29BE8DB7-14B8-4C87-9B97-E323ED4014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68" y="177800"/>
            <a:ext cx="5080000" cy="6858000"/>
          </a:xfrm>
          <a:prstGeom prst="rect">
            <a:avLst/>
          </a:prstGeom>
        </p:spPr>
      </p:pic>
      <p:sp>
        <p:nvSpPr>
          <p:cNvPr id="2" name="Titlu 1">
            <a:extLst>
              <a:ext uri="{FF2B5EF4-FFF2-40B4-BE49-F238E27FC236}">
                <a16:creationId xmlns:a16="http://schemas.microsoft.com/office/drawing/2014/main" id="{AE2D32BC-D493-49A2-80D3-6E5E3180D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...</a:t>
            </a:r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2E76DAE9-5033-4EAD-829B-DA4B0DFAEC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0068" y="177801"/>
            <a:ext cx="6595532" cy="7332132"/>
          </a:xfrm>
        </p:spPr>
        <p:txBody>
          <a:bodyPr>
            <a:normAutofit/>
          </a:bodyPr>
          <a:lstStyle/>
          <a:p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</a:p>
          <a:p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At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macrosocial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level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functional</a:t>
            </a:r>
            <a:endParaRPr lang="ro-RO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illiteracy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supported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by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precariousness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social</a:t>
            </a:r>
          </a:p>
          <a:p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vulnerabilities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 impact on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endParaRPr lang="ro-RO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family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nucleus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such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as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poverty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unemployment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alteration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endParaRPr lang="ro-RO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welfare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status,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family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dissolutions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domestic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violence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dramatic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family</a:t>
            </a:r>
            <a:endParaRPr lang="ro-RO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o-RO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events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ro-RO" dirty="0"/>
          </a:p>
        </p:txBody>
      </p:sp>
      <p:pic>
        <p:nvPicPr>
          <p:cNvPr id="6" name="Imagine 5">
            <a:extLst>
              <a:ext uri="{FF2B5EF4-FFF2-40B4-BE49-F238E27FC236}">
                <a16:creationId xmlns:a16="http://schemas.microsoft.com/office/drawing/2014/main" id="{F80A769E-3D38-488F-8955-9E4F6AC211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9436" y="440753"/>
            <a:ext cx="1562100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042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7A95B45A-BAE9-44B7-92E9-04F278C80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.</a:t>
            </a:r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BF4CECB6-878A-43F1-8285-F44B9B653A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61000" y="279400"/>
            <a:ext cx="5283201" cy="6029960"/>
          </a:xfrm>
        </p:spPr>
        <p:txBody>
          <a:bodyPr>
            <a:normAutofit lnSpcReduction="10000"/>
          </a:bodyPr>
          <a:lstStyle/>
          <a:p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these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determine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shift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individual's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attention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need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importance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personal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social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development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possibility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exiting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crisis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situation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manifested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on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actional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model of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crisis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intervention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problem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solving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a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short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period of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time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without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taking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into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account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actions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preventive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role</a:t>
            </a:r>
          </a:p>
          <a:p>
            <a:endParaRPr lang="ro-RO" dirty="0"/>
          </a:p>
        </p:txBody>
      </p:sp>
      <p:pic>
        <p:nvPicPr>
          <p:cNvPr id="7" name="Imagine 6">
            <a:extLst>
              <a:ext uri="{FF2B5EF4-FFF2-40B4-BE49-F238E27FC236}">
                <a16:creationId xmlns:a16="http://schemas.microsoft.com/office/drawing/2014/main" id="{7D03FFA0-945B-4289-B18D-E56BA2CE33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655" y="279400"/>
            <a:ext cx="4876800" cy="5924550"/>
          </a:xfrm>
          <a:prstGeom prst="rect">
            <a:avLst/>
          </a:prstGeom>
        </p:spPr>
      </p:pic>
      <p:pic>
        <p:nvPicPr>
          <p:cNvPr id="6" name="Imagine 5">
            <a:extLst>
              <a:ext uri="{FF2B5EF4-FFF2-40B4-BE49-F238E27FC236}">
                <a16:creationId xmlns:a16="http://schemas.microsoft.com/office/drawing/2014/main" id="{0C273B53-48F0-4E37-A6D1-74AF47602C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4896" y="3919008"/>
            <a:ext cx="1409700" cy="245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9265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ABCE7C8F-9517-483F-ACB9-AD0EF846C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.</a:t>
            </a:r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8B5A0142-0CA4-47E4-974B-1967F0E7C8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667" y="761553"/>
            <a:ext cx="10278533" cy="5547807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analysis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picture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completed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by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other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elements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that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are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subject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status/role at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group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level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place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position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person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within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majority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ethnicity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of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belonging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of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friends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of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work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of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cohabitation</a:t>
            </a:r>
            <a:endParaRPr lang="ro-RO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these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derived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problems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are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marginalization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exclusion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stigmatization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isolation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labelling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direct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major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involvement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ro-RO" sz="3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students</a:t>
            </a: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 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o-RO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40930993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284F9984-24BF-4938-B2A0-13F285E227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290146"/>
            <a:ext cx="9720072" cy="1239716"/>
          </a:xfrm>
        </p:spPr>
        <p:txBody>
          <a:bodyPr/>
          <a:lstStyle/>
          <a:p>
            <a:r>
              <a:rPr lang="ro-RO" dirty="0"/>
              <a:t>PROCESS</a:t>
            </a:r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A4A378DD-F57F-4B96-A1C9-768B1790AB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9800" y="2286000"/>
            <a:ext cx="10710007" cy="4023360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endParaRPr lang="ro-R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o-R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ro-RO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harsh</a:t>
            </a:r>
            <a:r>
              <a:rPr lang="ro-RO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reality</a:t>
            </a:r>
            <a:r>
              <a:rPr lang="ro-RO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has</a:t>
            </a:r>
            <a:r>
              <a:rPr lang="ro-RO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been</a:t>
            </a:r>
            <a:r>
              <a:rPr lang="ro-RO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revealed</a:t>
            </a:r>
            <a:r>
              <a:rPr lang="ro-RO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o-RO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namely</a:t>
            </a:r>
            <a:r>
              <a:rPr lang="ro-RO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digital </a:t>
            </a:r>
            <a:r>
              <a:rPr lang="ro-RO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functional</a:t>
            </a:r>
            <a:r>
              <a:rPr lang="ro-RO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illiteracy</a:t>
            </a:r>
            <a:r>
              <a:rPr lang="ro-RO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o-RO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which</a:t>
            </a:r>
            <a:r>
              <a:rPr lang="ro-RO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comes</a:t>
            </a:r>
            <a:r>
              <a:rPr lang="ro-RO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as a </a:t>
            </a:r>
            <a:r>
              <a:rPr lang="ro-RO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probable</a:t>
            </a:r>
            <a:r>
              <a:rPr lang="ro-RO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consequence</a:t>
            </a:r>
            <a:r>
              <a:rPr lang="ro-RO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ro-RO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basic </a:t>
            </a:r>
            <a:r>
              <a:rPr lang="ro-RO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functional</a:t>
            </a:r>
            <a:r>
              <a:rPr lang="ro-RO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illiteracy</a:t>
            </a:r>
            <a:r>
              <a:rPr lang="ro-RO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ro-RO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both</a:t>
            </a:r>
            <a:r>
              <a:rPr lang="ro-RO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young</a:t>
            </a:r>
            <a:r>
              <a:rPr lang="ro-RO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people</a:t>
            </a:r>
            <a:r>
              <a:rPr lang="ro-RO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ro-RO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adults</a:t>
            </a:r>
            <a:r>
              <a:rPr lang="ro-RO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The </a:t>
            </a:r>
            <a:r>
              <a:rPr lang="ro-RO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target</a:t>
            </a:r>
            <a:r>
              <a:rPr lang="ro-RO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group</a:t>
            </a:r>
            <a:r>
              <a:rPr lang="ro-RO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ro-RO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represented</a:t>
            </a:r>
            <a:r>
              <a:rPr lang="ro-RO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by</a:t>
            </a:r>
            <a:r>
              <a:rPr lang="ro-RO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students</a:t>
            </a:r>
            <a:r>
              <a:rPr lang="ro-RO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</a:t>
            </a:r>
            <a:r>
              <a:rPr lang="ro-RO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our</a:t>
            </a:r>
            <a:r>
              <a:rPr lang="ro-RO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high</a:t>
            </a:r>
            <a:r>
              <a:rPr lang="ro-RO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school</a:t>
            </a:r>
            <a:r>
              <a:rPr lang="ro-RO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which</a:t>
            </a:r>
            <a:r>
              <a:rPr lang="ro-RO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ro-RO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ro-RO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mid-level</a:t>
            </a:r>
            <a:r>
              <a:rPr lang="ro-RO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high</a:t>
            </a:r>
            <a:r>
              <a:rPr lang="ro-RO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school</a:t>
            </a:r>
            <a:endParaRPr lang="ro-RO" sz="2800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0DB195BA-602E-471E-A58C-9EEAFCA929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00565" y="855174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6" name="Obiect 5">
            <a:extLst>
              <a:ext uri="{FF2B5EF4-FFF2-40B4-BE49-F238E27FC236}">
                <a16:creationId xmlns:a16="http://schemas.microsoft.com/office/drawing/2014/main" id="{359F55DF-93BF-4EEC-A273-1DC8B0981F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0636651"/>
              </p:ext>
            </p:extLst>
          </p:nvPr>
        </p:nvGraphicFramePr>
        <p:xfrm>
          <a:off x="7600565" y="855174"/>
          <a:ext cx="1730375" cy="1349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" name="Imagine bitmap" r:id="rId3" imgW="2453853" imgH="2201905" progId="Paint.Picture">
                  <p:embed/>
                </p:oleObj>
              </mc:Choice>
              <mc:Fallback>
                <p:oleObj name="Imagine bitmap" r:id="rId3" imgW="2453853" imgH="2201905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00565" y="855174"/>
                        <a:ext cx="1730375" cy="1349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996845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4A177C42-DD93-4A15-8C39-A2C174A3D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330200"/>
            <a:ext cx="9720072" cy="891931"/>
          </a:xfrm>
        </p:spPr>
        <p:txBody>
          <a:bodyPr/>
          <a:lstStyle/>
          <a:p>
            <a:r>
              <a:rPr lang="ro-RO" dirty="0"/>
              <a:t>AWARDING CRITERIA</a:t>
            </a:r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D46DF820-30D1-48C9-A773-C092B14F98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7800" y="334108"/>
            <a:ext cx="6550269" cy="6193692"/>
          </a:xfrm>
        </p:spPr>
        <p:txBody>
          <a:bodyPr>
            <a:noAutofit/>
          </a:bodyPr>
          <a:lstStyle/>
          <a:p>
            <a:pPr marL="457200">
              <a:lnSpc>
                <a:spcPct val="107000"/>
              </a:lnSpc>
            </a:pP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order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solve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problem,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must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identify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causes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that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facilitate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its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presence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causes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that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are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favored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by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series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microsocial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macrosocial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factors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such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as: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influence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on performance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educational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progress</a:t>
            </a:r>
            <a:endParaRPr lang="ro-RO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level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psychosocial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development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person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such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as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sociocultural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geographical</a:t>
            </a:r>
            <a:r>
              <a:rPr lang="ro-RO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environment</a:t>
            </a:r>
            <a:endParaRPr lang="ro-RO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880F5E6E-3F08-4B37-A0E9-A348D2EBDE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84266" y="480906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1019003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BF66E4A0-99D3-4DFB-A51B-B27411F01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...</a:t>
            </a:r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3471A557-2FAD-4E29-A20C-C0E30CCCD8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26666" y="397933"/>
            <a:ext cx="5782733" cy="591142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</a:t>
            </a:r>
            <a:r>
              <a:rPr lang="ro-RO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precariousness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social </a:t>
            </a:r>
            <a:r>
              <a:rPr lang="ro-RO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vulnerabilities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impact on </a:t>
            </a:r>
            <a:r>
              <a:rPr lang="ro-RO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family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nucleus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o-RO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like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o-RO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poverty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o-RO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unemployment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o-RO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alteration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ro-RO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welfare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status. </a:t>
            </a:r>
            <a:r>
              <a:rPr lang="ro-RO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determines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shift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ro-RO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individual's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attention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need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importance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personal </a:t>
            </a:r>
            <a:r>
              <a:rPr lang="ro-RO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social </a:t>
            </a:r>
            <a:r>
              <a:rPr lang="ro-RO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development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possibility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ro-RO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exiting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crisis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situation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a </a:t>
            </a:r>
            <a:r>
              <a:rPr lang="ro-RO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short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period of </a:t>
            </a:r>
            <a:r>
              <a:rPr lang="ro-RO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time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o-RO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without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taking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into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account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actions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preventive </a:t>
            </a:r>
            <a:r>
              <a:rPr lang="ro-RO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role. </a:t>
            </a:r>
          </a:p>
          <a:p>
            <a:endParaRPr lang="ro-RO" dirty="0"/>
          </a:p>
        </p:txBody>
      </p:sp>
      <p:pic>
        <p:nvPicPr>
          <p:cNvPr id="5" name="Imagine 4">
            <a:extLst>
              <a:ext uri="{FF2B5EF4-FFF2-40B4-BE49-F238E27FC236}">
                <a16:creationId xmlns:a16="http://schemas.microsoft.com/office/drawing/2014/main" id="{FE486E43-3A41-4EC5-82DD-DED4AA6B79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024" y="397933"/>
            <a:ext cx="4625975" cy="618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2241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ă">
  <a:themeElements>
    <a:clrScheme name="Integrală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ă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ă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459</TotalTime>
  <Words>1220</Words>
  <Application>Microsoft Office PowerPoint</Application>
  <PresentationFormat>Ecran lat</PresentationFormat>
  <Paragraphs>81</Paragraphs>
  <Slides>17</Slides>
  <Notes>0</Notes>
  <HiddenSlides>0</HiddenSlides>
  <MMClips>0</MMClips>
  <ScaleCrop>false</ScaleCrop>
  <HeadingPairs>
    <vt:vector size="8" baseType="variant">
      <vt:variant>
        <vt:lpstr>Fonturi utilizate</vt:lpstr>
      </vt:variant>
      <vt:variant>
        <vt:i4>4</vt:i4>
      </vt:variant>
      <vt:variant>
        <vt:lpstr>Temă</vt:lpstr>
      </vt:variant>
      <vt:variant>
        <vt:i4>1</vt:i4>
      </vt:variant>
      <vt:variant>
        <vt:lpstr>Servere OLE încorporate</vt:lpstr>
      </vt:variant>
      <vt:variant>
        <vt:i4>1</vt:i4>
      </vt:variant>
      <vt:variant>
        <vt:lpstr>Titluri diapozitive</vt:lpstr>
      </vt:variant>
      <vt:variant>
        <vt:i4>17</vt:i4>
      </vt:variant>
    </vt:vector>
  </HeadingPairs>
  <TitlesOfParts>
    <vt:vector size="23" baseType="lpstr">
      <vt:lpstr>Calibri</vt:lpstr>
      <vt:lpstr>Tw Cen MT</vt:lpstr>
      <vt:lpstr>Tw Cen MT Condensed</vt:lpstr>
      <vt:lpstr>Wingdings 3</vt:lpstr>
      <vt:lpstr>Integrală</vt:lpstr>
      <vt:lpstr>Imagine bitmap</vt:lpstr>
      <vt:lpstr>The illiteracy will not  change the world</vt:lpstr>
      <vt:lpstr>Functional illiteracy is a current   problem of knowledge-based postmodern society, and to solve it we must identify the causes that facilitate them </vt:lpstr>
      <vt:lpstr>INADVERTENTLY</vt:lpstr>
      <vt:lpstr>...</vt:lpstr>
      <vt:lpstr>.</vt:lpstr>
      <vt:lpstr>.</vt:lpstr>
      <vt:lpstr>PROCESS</vt:lpstr>
      <vt:lpstr>AWARDING CRITERIA</vt:lpstr>
      <vt:lpstr>...</vt:lpstr>
      <vt:lpstr>...</vt:lpstr>
      <vt:lpstr>POINTS THRESHOLD</vt:lpstr>
      <vt:lpstr>...</vt:lpstr>
      <vt:lpstr>...</vt:lpstr>
      <vt:lpstr>...</vt:lpstr>
      <vt:lpstr>...</vt:lpstr>
      <vt:lpstr>...</vt:lpstr>
      <vt:lpstr>...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illiteracy</dc:title>
  <dc:creator>Sala30</dc:creator>
  <cp:lastModifiedBy>Sala30</cp:lastModifiedBy>
  <cp:revision>75</cp:revision>
  <dcterms:created xsi:type="dcterms:W3CDTF">2021-11-08T07:42:02Z</dcterms:created>
  <dcterms:modified xsi:type="dcterms:W3CDTF">2021-11-10T16:44:29Z</dcterms:modified>
</cp:coreProperties>
</file>