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6" r:id="rId1"/>
  </p:sldMasterIdLst>
  <p:notesMasterIdLst>
    <p:notesMasterId r:id="rId9"/>
  </p:notesMasterIdLst>
  <p:sldIdLst>
    <p:sldId id="258" r:id="rId2"/>
    <p:sldId id="257" r:id="rId3"/>
    <p:sldId id="259" r:id="rId4"/>
    <p:sldId id="260" r:id="rId5"/>
    <p:sldId id="261" r:id="rId6"/>
    <p:sldId id="262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59EA44-8784-4DEA-826F-BA615F6FEB9F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DB08E6-E9B0-42BF-96A1-524FC9029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749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B08E6-E9B0-42BF-96A1-524FC90295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400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B08E6-E9B0-42BF-96A1-524FC90295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33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1259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513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283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363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3366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557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pPr/>
              <a:t>11/10/2021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021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206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83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67503" cy="32004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409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82EDB8D0-98ED-4B86-9D5F-E61ADC70144D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8523" y="6236208"/>
            <a:ext cx="5103729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7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82EDB8D0-98ED-4B86-9D5F-E61ADC70144D}" type="datetimeFigureOut">
              <a:rPr lang="en-US" smtClean="0"/>
              <a:pPr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512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6413" y="1473644"/>
            <a:ext cx="10619137" cy="2387600"/>
          </a:xfr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EDUCATING THE SRI LANKAN YOUTH ON INDUSTRY 4.0 TECHNOLOGIES.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073" y="5356948"/>
            <a:ext cx="9144000" cy="933016"/>
          </a:xfrm>
        </p:spPr>
        <p:txBody>
          <a:bodyPr>
            <a:noAutofit/>
          </a:bodyPr>
          <a:lstStyle/>
          <a:p>
            <a:pPr algn="l"/>
            <a:r>
              <a:rPr lang="en-US" sz="2400" dirty="0">
                <a:solidFill>
                  <a:schemeClr val="tx1"/>
                </a:solidFill>
              </a:rPr>
              <a:t>Team : </a:t>
            </a:r>
            <a:r>
              <a:rPr lang="en-US" sz="2400" spc="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ME</a:t>
            </a:r>
            <a:endParaRPr lang="en-US" sz="2400" spc="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By </a:t>
            </a:r>
            <a:r>
              <a:rPr lang="en-US" sz="2400" dirty="0" smtClean="0">
                <a:solidFill>
                  <a:schemeClr val="tx1"/>
                </a:solidFill>
              </a:rPr>
              <a:t>     : </a:t>
            </a:r>
            <a:r>
              <a:rPr lang="en-US" sz="2400" dirty="0">
                <a:solidFill>
                  <a:schemeClr val="tx1"/>
                </a:solidFill>
              </a:rPr>
              <a:t>Minuthi </a:t>
            </a:r>
            <a:r>
              <a:rPr lang="en-US" sz="2400" dirty="0" err="1">
                <a:solidFill>
                  <a:schemeClr val="tx1"/>
                </a:solidFill>
              </a:rPr>
              <a:t>Gamage</a:t>
            </a:r>
            <a:r>
              <a:rPr lang="en-US" sz="2400" dirty="0">
                <a:solidFill>
                  <a:schemeClr val="tx1"/>
                </a:solidFill>
              </a:rPr>
              <a:t> and </a:t>
            </a:r>
            <a:r>
              <a:rPr lang="en-US" sz="2400" dirty="0" err="1">
                <a:solidFill>
                  <a:schemeClr val="tx1"/>
                </a:solidFill>
              </a:rPr>
              <a:t>Sanuli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Gamage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68146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134601" cy="826365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 Statement</a:t>
            </a:r>
          </a:p>
        </p:txBody>
      </p:sp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185918" y="3992546"/>
            <a:ext cx="10515600" cy="2698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buClr>
                <a:schemeClr val="accent1">
                  <a:lumMod val="75000"/>
                </a:schemeClr>
              </a:buClr>
            </a:pPr>
            <a:r>
              <a:rPr lang="en-US" sz="2400" spc="-15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Introducing this tech will successfully decrease 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en-US" sz="2800" spc="-150" dirty="0" smtClean="0"/>
              <a:t>Manual labor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en-US" sz="2800" spc="-150" dirty="0" smtClean="0"/>
              <a:t>Data Redundancy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en-US" sz="2800" spc="-150" dirty="0" smtClean="0"/>
              <a:t>Judgement based decisions 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en-US" sz="2800" spc="-150" dirty="0" smtClean="0"/>
              <a:t>Hard work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6200" y="886112"/>
            <a:ext cx="11395363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Arial Narrow" panose="020B0606020202030204" pitchFamily="34" charset="0"/>
              </a:rPr>
              <a:t>Research concluded that the Sri Lankan youth has no sufficient knowledge on Industry 4.0 Tech.</a:t>
            </a:r>
          </a:p>
          <a:p>
            <a:r>
              <a:rPr lang="en-US" sz="2400" spc="-15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resolve this problem to increase,</a:t>
            </a:r>
          </a:p>
          <a:p>
            <a:pPr lvl="1">
              <a:buSzPct val="150000"/>
              <a:buFont typeface="Arial" panose="020B0604020202020204" pitchFamily="34" charset="0"/>
              <a:buBlip>
                <a:blip r:embed="rId2"/>
              </a:buBlip>
            </a:pPr>
            <a:r>
              <a:rPr lang="en-US" sz="2800" spc="-150" dirty="0" smtClean="0"/>
              <a:t> Innovation</a:t>
            </a:r>
          </a:p>
          <a:p>
            <a:pPr lvl="1">
              <a:buSzPct val="15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800" spc="-150" dirty="0" smtClean="0"/>
              <a:t> Productivity</a:t>
            </a:r>
          </a:p>
          <a:p>
            <a:pPr lvl="1">
              <a:buSzPct val="150000"/>
              <a:buBlip>
                <a:blip r:embed="rId4"/>
              </a:buBlip>
            </a:pPr>
            <a:r>
              <a:rPr lang="en-US" sz="2800" spc="-150" dirty="0" smtClean="0"/>
              <a:t> Lead time</a:t>
            </a:r>
          </a:p>
          <a:p>
            <a:pPr lvl="1">
              <a:buSzPct val="150000"/>
              <a:buBlip>
                <a:blip r:embed="rId5"/>
              </a:buBlip>
            </a:pPr>
            <a:r>
              <a:rPr lang="en-US" sz="2800" spc="-150" dirty="0" smtClean="0"/>
              <a:t> Quality</a:t>
            </a:r>
          </a:p>
          <a:p>
            <a:pPr lvl="1">
              <a:buSzPct val="150000"/>
              <a:buBlip>
                <a:blip r:embed="rId6"/>
              </a:buBlip>
            </a:pPr>
            <a:r>
              <a:rPr lang="en-US" sz="2800" spc="-150" dirty="0" smtClean="0"/>
              <a:t> Income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 </a:t>
            </a:r>
            <a:endParaRPr 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4884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</a:rPr>
              <a:t>Easily Deployable Technologies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anose="020B09030607030202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32287515"/>
              </p:ext>
            </p:extLst>
          </p:nvPr>
        </p:nvGraphicFramePr>
        <p:xfrm>
          <a:off x="838198" y="1825625"/>
          <a:ext cx="10670310" cy="45289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34062">
                  <a:extLst>
                    <a:ext uri="{9D8B030D-6E8A-4147-A177-3AD203B41FA5}">
                      <a16:colId xmlns:a16="http://schemas.microsoft.com/office/drawing/2014/main" val="3269039118"/>
                    </a:ext>
                  </a:extLst>
                </a:gridCol>
                <a:gridCol w="2134062">
                  <a:extLst>
                    <a:ext uri="{9D8B030D-6E8A-4147-A177-3AD203B41FA5}">
                      <a16:colId xmlns:a16="http://schemas.microsoft.com/office/drawing/2014/main" val="2420061028"/>
                    </a:ext>
                  </a:extLst>
                </a:gridCol>
                <a:gridCol w="2134062">
                  <a:extLst>
                    <a:ext uri="{9D8B030D-6E8A-4147-A177-3AD203B41FA5}">
                      <a16:colId xmlns:a16="http://schemas.microsoft.com/office/drawing/2014/main" val="3274264451"/>
                    </a:ext>
                  </a:extLst>
                </a:gridCol>
                <a:gridCol w="2134062">
                  <a:extLst>
                    <a:ext uri="{9D8B030D-6E8A-4147-A177-3AD203B41FA5}">
                      <a16:colId xmlns:a16="http://schemas.microsoft.com/office/drawing/2014/main" val="2230516359"/>
                    </a:ext>
                  </a:extLst>
                </a:gridCol>
                <a:gridCol w="2134062">
                  <a:extLst>
                    <a:ext uri="{9D8B030D-6E8A-4147-A177-3AD203B41FA5}">
                      <a16:colId xmlns:a16="http://schemas.microsoft.com/office/drawing/2014/main" val="1113116749"/>
                    </a:ext>
                  </a:extLst>
                </a:gridCol>
              </a:tblGrid>
              <a:tr h="113224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Age Group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IoT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3D Printing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A.I.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Data Science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842439"/>
                  </a:ext>
                </a:extLst>
              </a:tr>
              <a:tr h="1132248">
                <a:tc>
                  <a:txBody>
                    <a:bodyPr/>
                    <a:lstStyle/>
                    <a:p>
                      <a:r>
                        <a:rPr lang="en-US" dirty="0" smtClean="0"/>
                        <a:t>School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Students </a:t>
                      </a: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✅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✅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✅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810825"/>
                  </a:ext>
                </a:extLst>
              </a:tr>
              <a:tr h="1132248">
                <a:tc>
                  <a:txBody>
                    <a:bodyPr/>
                    <a:lstStyle/>
                    <a:p>
                      <a:r>
                        <a:rPr lang="en-US" dirty="0" smtClean="0"/>
                        <a:t>University Students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✅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✅</a:t>
                      </a:r>
                    </a:p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✅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1562711"/>
                  </a:ext>
                </a:extLst>
              </a:tr>
              <a:tr h="1132248">
                <a:tc>
                  <a:txBody>
                    <a:bodyPr/>
                    <a:lstStyle/>
                    <a:p>
                      <a:r>
                        <a:rPr lang="en-US" dirty="0" smtClean="0"/>
                        <a:t>Recent Graduates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✅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✅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✅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✅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6220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78422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1729" y="1"/>
            <a:ext cx="3810833" cy="1122886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>
                <a:ln w="12700">
                  <a:solidFill>
                    <a:schemeClr val="accent4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SOLUTIONS</a:t>
            </a:r>
            <a:endParaRPr lang="en-US" sz="4400" b="1" dirty="0">
              <a:ln w="12700">
                <a:solidFill>
                  <a:schemeClr val="accent4"/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80773" y="3081060"/>
            <a:ext cx="3675774" cy="286232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Interactive Gamification to enhance Industry 4.0 knowledge</a:t>
            </a:r>
          </a:p>
          <a:p>
            <a:endParaRPr lang="en-US" dirty="0" smtClean="0"/>
          </a:p>
          <a:p>
            <a:r>
              <a:rPr lang="en-US" dirty="0" smtClean="0"/>
              <a:t>Introducing….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4205" y="1122886"/>
            <a:ext cx="3500582" cy="313932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Include Industry 4.0 Technologies to the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 Syllabus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University Curriculum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Government concessions for companies deploying 4.0 technologies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8873455" y="4262207"/>
            <a:ext cx="2490410" cy="631101"/>
          </a:xfrm>
          <a:prstGeom prst="roundRect">
            <a:avLst/>
          </a:prstGeom>
          <a:solidFill>
            <a:srgbClr val="D575E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0" name="Text Box 2"/>
          <p:cNvSpPr txBox="1"/>
          <p:nvPr/>
        </p:nvSpPr>
        <p:spPr>
          <a:xfrm>
            <a:off x="8873455" y="4360774"/>
            <a:ext cx="2500242" cy="43396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Imprint MT Shadow" panose="040206050603030302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“FUTURE ME”</a:t>
            </a:r>
            <a:endParaRPr lang="en-US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0270892" y="5143802"/>
            <a:ext cx="1684165" cy="76796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4" name="Text Box 2"/>
          <p:cNvSpPr txBox="1"/>
          <p:nvPr/>
        </p:nvSpPr>
        <p:spPr>
          <a:xfrm>
            <a:off x="10359383" y="5203187"/>
            <a:ext cx="1752991" cy="73178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Imprint MT Shadow" panose="040206050603030302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Imprint MT Shadow" panose="040206050603030302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Knowledge Hub</a:t>
            </a:r>
            <a:r>
              <a:rPr lang="en-US" sz="200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Imprint MT Shadow" panose="040206050603030302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endParaRPr lang="en-US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8303050" y="5162679"/>
            <a:ext cx="1656432" cy="77229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8" name="Text Box 2"/>
          <p:cNvSpPr txBox="1"/>
          <p:nvPr/>
        </p:nvSpPr>
        <p:spPr>
          <a:xfrm>
            <a:off x="8303050" y="5305493"/>
            <a:ext cx="1752991" cy="73178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 smtClean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Imprint MT Shadow" panose="040206050603030302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“The Game”</a:t>
            </a:r>
            <a:endParaRPr lang="en-US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9504894" y="4893059"/>
            <a:ext cx="0" cy="274320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0748674" y="4868481"/>
            <a:ext cx="0" cy="274320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0574" y="1330217"/>
            <a:ext cx="3930852" cy="4197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74168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94091" y="1082"/>
            <a:ext cx="7332705" cy="765535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“Future Me”</a:t>
            </a:r>
            <a:endParaRPr lang="en-US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anose="04020705040A02060702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71582" y="766616"/>
            <a:ext cx="3798743" cy="6091383"/>
          </a:xfrm>
        </p:spPr>
        <p:txBody>
          <a:bodyPr>
            <a:no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1800" b="1" dirty="0" smtClean="0">
                <a:latin typeface="Bell MT" panose="02020503060305020303" pitchFamily="18" charset="0"/>
              </a:rPr>
              <a:t>Contains different challenge types that players get to choose from based on their interests.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>
                <a:latin typeface="Bell MT" panose="02020503060305020303" pitchFamily="18" charset="0"/>
              </a:rPr>
              <a:t> </a:t>
            </a:r>
            <a:r>
              <a:rPr lang="en-US" b="1" dirty="0" smtClean="0">
                <a:latin typeface="Bell MT" panose="02020503060305020303" pitchFamily="18" charset="0"/>
              </a:rPr>
              <a:t> </a:t>
            </a:r>
            <a:r>
              <a:rPr lang="en-US" sz="1800" i="1" dirty="0" smtClean="0">
                <a:latin typeface="Bell MT" panose="02020503060305020303" pitchFamily="18" charset="0"/>
              </a:rPr>
              <a:t>Robotics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i="1" dirty="0" smtClean="0">
                <a:latin typeface="Bell MT" panose="02020503060305020303" pitchFamily="18" charset="0"/>
              </a:rPr>
              <a:t>  </a:t>
            </a:r>
            <a:r>
              <a:rPr lang="en-US" sz="1800" i="1" dirty="0" err="1" smtClean="0">
                <a:latin typeface="Bell MT" panose="02020503060305020303" pitchFamily="18" charset="0"/>
              </a:rPr>
              <a:t>IoT</a:t>
            </a:r>
            <a:endParaRPr lang="en-US" sz="1800" i="1" dirty="0" smtClean="0">
              <a:latin typeface="Bell MT" panose="02020503060305020303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1800" b="1" dirty="0" smtClean="0">
                <a:latin typeface="Bell MT" panose="02020503060305020303" pitchFamily="18" charset="0"/>
              </a:rPr>
              <a:t>Contains step by step instructions on how to use the technology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i="1" dirty="0" smtClean="0">
                <a:latin typeface="Bell MT" panose="02020503060305020303" pitchFamily="18" charset="0"/>
              </a:rPr>
              <a:t>Build a digital 3D model as per instruction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i="1" dirty="0" smtClean="0">
                <a:latin typeface="Bell MT" panose="02020503060305020303" pitchFamily="18" charset="0"/>
              </a:rPr>
              <a:t>Come up with your own idea using </a:t>
            </a:r>
            <a:r>
              <a:rPr lang="en-US" sz="1800" i="1" dirty="0" err="1" smtClean="0">
                <a:latin typeface="Bell MT" panose="02020503060305020303" pitchFamily="18" charset="0"/>
              </a:rPr>
              <a:t>IoT</a:t>
            </a:r>
            <a:endParaRPr lang="en-US" sz="1800" i="1" dirty="0" smtClean="0">
              <a:latin typeface="Bell MT" panose="02020503060305020303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1800" b="1" dirty="0" smtClean="0">
                <a:latin typeface="Bell MT" panose="02020503060305020303" pitchFamily="18" charset="0"/>
              </a:rPr>
              <a:t>Contains a scoreboard for each challenge with the players total score achieved and rank.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800" b="1" dirty="0" smtClean="0">
                <a:latin typeface="Bell MT" panose="02020503060305020303" pitchFamily="18" charset="0"/>
              </a:rPr>
              <a:t> Companies have access to these scoreboards to select the top 3 players for internships. </a:t>
            </a:r>
            <a:endParaRPr lang="en-US" sz="1800" b="1" dirty="0">
              <a:latin typeface="Bell MT" panose="02020503060305020303" pitchFamily="18" charset="0"/>
            </a:endParaRPr>
          </a:p>
        </p:txBody>
      </p:sp>
      <p:pic>
        <p:nvPicPr>
          <p:cNvPr id="10" name="Application Video (1)">
            <a:hlinkClick r:id="" action="ppaction://media"/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89989" y="1249363"/>
            <a:ext cx="8248650" cy="4640262"/>
          </a:xfrm>
        </p:spPr>
      </p:pic>
    </p:spTree>
    <p:extLst>
      <p:ext uri="{BB962C8B-B14F-4D97-AF65-F5344CB8AC3E}">
        <p14:creationId xmlns:p14="http://schemas.microsoft.com/office/powerpoint/2010/main" val="304315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1" y="0"/>
            <a:ext cx="10515600" cy="884903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Measuring Success  </a:t>
            </a:r>
            <a:endParaRPr lang="en-US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491" y="884903"/>
            <a:ext cx="8634212" cy="4351338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Bookman Old Style" panose="02050604050505020204" pitchFamily="18" charset="0"/>
              </a:rPr>
              <a:t>Application will have information such as,</a:t>
            </a:r>
            <a:endParaRPr lang="en-US" dirty="0" smtClean="0"/>
          </a:p>
          <a:p>
            <a:pPr lvl="1"/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umber of youth enrolled in the challenge for month on month. </a:t>
            </a:r>
          </a:p>
          <a:p>
            <a:pPr lvl="1"/>
            <a:r>
              <a:rPr lang="en-US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many youth successfully completed the challenge.</a:t>
            </a:r>
          </a:p>
          <a:p>
            <a:pPr lvl="1"/>
            <a:r>
              <a:rPr lang="en-US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many continued the internship. </a:t>
            </a:r>
          </a:p>
          <a:p>
            <a:pPr lvl="1"/>
            <a:r>
              <a:rPr lang="en-US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many got employment opportunities in related technologies. </a:t>
            </a: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half" idx="2"/>
          </p:nvPr>
        </p:nvSpPr>
        <p:spPr>
          <a:xfrm>
            <a:off x="0" y="4824283"/>
            <a:ext cx="10515600" cy="3859213"/>
          </a:xfrm>
        </p:spPr>
        <p:txBody>
          <a:bodyPr/>
          <a:lstStyle/>
          <a:p>
            <a:r>
              <a:rPr lang="en-US" sz="2400" dirty="0" smtClean="0">
                <a:latin typeface="Bookman Old Style" panose="02050604050505020204" pitchFamily="18" charset="0"/>
              </a:rPr>
              <a:t>We work with companies providing industry 4.0 solutions to sponsor development of the application and for internships.</a:t>
            </a:r>
          </a:p>
          <a:p>
            <a:r>
              <a:rPr lang="en-US" sz="2400" dirty="0" smtClean="0">
                <a:latin typeface="Bookman Old Style" panose="02050604050505020204" pitchFamily="18" charset="0"/>
              </a:rPr>
              <a:t>Or we charge a nominal fee like $1 per user.</a:t>
            </a:r>
          </a:p>
          <a:p>
            <a:endParaRPr lang="en-US" sz="2400" dirty="0" smtClean="0">
              <a:latin typeface="Bookman Old Style" panose="020506040505050202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8491" y="3726113"/>
            <a:ext cx="10515600" cy="884903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it sustainable </a:t>
            </a:r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857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0297" y="2911825"/>
            <a:ext cx="7729728" cy="118872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31851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A6B727"/>
      </a:accent1>
      <a:accent2>
        <a:srgbClr val="418AB3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A425FB89-E954-4A2A-81DC-D90804A94DB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685</TotalTime>
  <Words>302</Words>
  <Application>Microsoft Office PowerPoint</Application>
  <PresentationFormat>Widescreen</PresentationFormat>
  <Paragraphs>78</Paragraphs>
  <Slides>7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20" baseType="lpstr">
      <vt:lpstr>Algerian</vt:lpstr>
      <vt:lpstr>Arial</vt:lpstr>
      <vt:lpstr>Arial Narrow</vt:lpstr>
      <vt:lpstr>Bell MT</vt:lpstr>
      <vt:lpstr>Bookman Old Style</vt:lpstr>
      <vt:lpstr>Britannic Bold</vt:lpstr>
      <vt:lpstr>Calibri</vt:lpstr>
      <vt:lpstr>Courier New</vt:lpstr>
      <vt:lpstr>Gill Sans MT</vt:lpstr>
      <vt:lpstr>Imprint MT Shadow</vt:lpstr>
      <vt:lpstr>Times New Roman</vt:lpstr>
      <vt:lpstr>Wingdings</vt:lpstr>
      <vt:lpstr>Parcel</vt:lpstr>
      <vt:lpstr>EDUCATING THE SRI LANKAN YOUTH ON INDUSTRY 4.0 TECHNOLOGIES.</vt:lpstr>
      <vt:lpstr>Problem Statement</vt:lpstr>
      <vt:lpstr>Easily Deployable Technologies</vt:lpstr>
      <vt:lpstr>SOLUTIONS</vt:lpstr>
      <vt:lpstr>“Future Me”</vt:lpstr>
      <vt:lpstr>Measuring Success  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Thumith Gamage</dc:creator>
  <cp:lastModifiedBy>Minuthi</cp:lastModifiedBy>
  <cp:revision>38</cp:revision>
  <dcterms:created xsi:type="dcterms:W3CDTF">2021-11-08T15:58:40Z</dcterms:created>
  <dcterms:modified xsi:type="dcterms:W3CDTF">2021-11-10T14:10:42Z</dcterms:modified>
</cp:coreProperties>
</file>