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Nunito"/>
      <p:regular r:id="rId11"/>
      <p:bold r:id="rId12"/>
      <p:italic r:id="rId13"/>
      <p:boldItalic r:id="rId14"/>
    </p:embeddedFont>
    <p:embeddedFont>
      <p:font typeface="Maven Pro"/>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Nunito-regular.fntdata"/><Relationship Id="rId10" Type="http://schemas.openxmlformats.org/officeDocument/2006/relationships/slide" Target="slides/slide5.xml"/><Relationship Id="rId13" Type="http://schemas.openxmlformats.org/officeDocument/2006/relationships/font" Target="fonts/Nunito-italic.fntdata"/><Relationship Id="rId12" Type="http://schemas.openxmlformats.org/officeDocument/2006/relationships/font" Target="fonts/Nuni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avenPro-regular.fntdata"/><Relationship Id="rId14" Type="http://schemas.openxmlformats.org/officeDocument/2006/relationships/font" Target="fonts/Nunito-boldItalic.fntdata"/><Relationship Id="rId16" Type="http://schemas.openxmlformats.org/officeDocument/2006/relationships/font" Target="fonts/MavenPr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518b61f681d6c18b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518b61f681d6c18b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4673e57694527c6b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4673e57694527c6b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6c29b6772570155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6c29b6772570155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1d47ad6a6c4ce824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1d47ad6a6c4ce824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az"/>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179025" y="735950"/>
            <a:ext cx="3580500" cy="1835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az"/>
              <a:t>“Affordable Education”</a:t>
            </a:r>
            <a:endParaRPr/>
          </a:p>
        </p:txBody>
      </p:sp>
      <p:sp>
        <p:nvSpPr>
          <p:cNvPr id="278" name="Google Shape;278;p13"/>
          <p:cNvSpPr txBox="1"/>
          <p:nvPr>
            <p:ph idx="1" type="subTitle"/>
          </p:nvPr>
        </p:nvSpPr>
        <p:spPr>
          <a:xfrm>
            <a:off x="0" y="3897225"/>
            <a:ext cx="4572000" cy="107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i="1" lang="az"/>
              <a:t>Project created by YoungCrew for  Hack4World Baku</a:t>
            </a:r>
            <a:endParaRPr b="1" i="1"/>
          </a:p>
        </p:txBody>
      </p:sp>
      <p:pic>
        <p:nvPicPr>
          <p:cNvPr id="279" name="Google Shape;279;p13"/>
          <p:cNvPicPr preferRelativeResize="0"/>
          <p:nvPr/>
        </p:nvPicPr>
        <p:blipFill>
          <a:blip r:embed="rId3">
            <a:alphaModFix/>
          </a:blip>
          <a:stretch>
            <a:fillRect/>
          </a:stretch>
        </p:blipFill>
        <p:spPr>
          <a:xfrm>
            <a:off x="4572000" y="2696500"/>
            <a:ext cx="4572000" cy="2447000"/>
          </a:xfrm>
          <a:prstGeom prst="rect">
            <a:avLst/>
          </a:prstGeom>
          <a:noFill/>
          <a:ln>
            <a:noFill/>
          </a:ln>
        </p:spPr>
      </p:pic>
      <p:pic>
        <p:nvPicPr>
          <p:cNvPr id="280" name="Google Shape;280;p13"/>
          <p:cNvPicPr preferRelativeResize="0"/>
          <p:nvPr/>
        </p:nvPicPr>
        <p:blipFill>
          <a:blip r:embed="rId4">
            <a:alphaModFix/>
          </a:blip>
          <a:stretch>
            <a:fillRect/>
          </a:stretch>
        </p:blipFill>
        <p:spPr>
          <a:xfrm>
            <a:off x="4572000" y="0"/>
            <a:ext cx="4572000" cy="269648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14"/>
          <p:cNvSpPr txBox="1"/>
          <p:nvPr>
            <p:ph type="ctrTitle"/>
          </p:nvPr>
        </p:nvSpPr>
        <p:spPr>
          <a:xfrm>
            <a:off x="0" y="1504500"/>
            <a:ext cx="3332700" cy="21345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az"/>
              <a:t>“YoungCrew members”</a:t>
            </a:r>
            <a:endParaRPr/>
          </a:p>
          <a:p>
            <a:pPr indent="0" lvl="0" marL="0" rtl="0" algn="l">
              <a:spcBef>
                <a:spcPts val="0"/>
              </a:spcBef>
              <a:spcAft>
                <a:spcPts val="0"/>
              </a:spcAft>
              <a:buNone/>
            </a:pPr>
            <a:r>
              <a:t/>
            </a:r>
            <a:endParaRPr i="1"/>
          </a:p>
        </p:txBody>
      </p:sp>
      <p:sp>
        <p:nvSpPr>
          <p:cNvPr id="286" name="Google Shape;286;p14"/>
          <p:cNvSpPr txBox="1"/>
          <p:nvPr>
            <p:ph idx="1" type="subTitle"/>
          </p:nvPr>
        </p:nvSpPr>
        <p:spPr>
          <a:xfrm>
            <a:off x="0" y="3639000"/>
            <a:ext cx="4572000" cy="1504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az"/>
              <a:t>Sabina                  Aytach          Amil        Hajıağa</a:t>
            </a:r>
            <a:endParaRPr/>
          </a:p>
          <a:p>
            <a:pPr indent="0" lvl="0" marL="0" rtl="0" algn="l">
              <a:spcBef>
                <a:spcPts val="0"/>
              </a:spcBef>
              <a:spcAft>
                <a:spcPts val="0"/>
              </a:spcAft>
              <a:buNone/>
            </a:pPr>
            <a:r>
              <a:rPr lang="az"/>
              <a:t>Business plan  Presentation  Coding   Prototype </a:t>
            </a:r>
            <a:endParaRPr/>
          </a:p>
        </p:txBody>
      </p:sp>
      <p:pic>
        <p:nvPicPr>
          <p:cNvPr id="287" name="Google Shape;287;p14"/>
          <p:cNvPicPr preferRelativeResize="0"/>
          <p:nvPr/>
        </p:nvPicPr>
        <p:blipFill>
          <a:blip r:embed="rId3">
            <a:alphaModFix/>
          </a:blip>
          <a:stretch>
            <a:fillRect/>
          </a:stretch>
        </p:blipFill>
        <p:spPr>
          <a:xfrm>
            <a:off x="4572000" y="0"/>
            <a:ext cx="45720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15"/>
          <p:cNvSpPr txBox="1"/>
          <p:nvPr>
            <p:ph type="ctrTitle"/>
          </p:nvPr>
        </p:nvSpPr>
        <p:spPr>
          <a:xfrm>
            <a:off x="358050" y="247875"/>
            <a:ext cx="8607000" cy="14874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i="1" lang="az"/>
              <a:t> Problems                          Sollutions</a:t>
            </a:r>
            <a:endParaRPr i="1"/>
          </a:p>
        </p:txBody>
      </p:sp>
      <p:sp>
        <p:nvSpPr>
          <p:cNvPr id="293" name="Google Shape;293;p15"/>
          <p:cNvSpPr txBox="1"/>
          <p:nvPr>
            <p:ph idx="1" type="subTitle"/>
          </p:nvPr>
        </p:nvSpPr>
        <p:spPr>
          <a:xfrm>
            <a:off x="0" y="1333800"/>
            <a:ext cx="9144000" cy="3809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az"/>
              <a:t>There may be a number of problems in children’s    1. Children/youth interested in the foreign</a:t>
            </a:r>
            <a:endParaRPr/>
          </a:p>
          <a:p>
            <a:pPr indent="0" lvl="0" marL="0" rtl="0" algn="l">
              <a:spcBef>
                <a:spcPts val="0"/>
              </a:spcBef>
              <a:spcAft>
                <a:spcPts val="0"/>
              </a:spcAft>
              <a:buNone/>
            </a:pPr>
            <a:r>
              <a:rPr lang="az"/>
              <a:t>educational which reduce their resilience to              learing environment have the opportunity to</a:t>
            </a:r>
            <a:endParaRPr/>
          </a:p>
          <a:p>
            <a:pPr indent="0" lvl="0" marL="0" rtl="0" algn="l">
              <a:spcBef>
                <a:spcPts val="0"/>
              </a:spcBef>
              <a:spcAft>
                <a:spcPts val="0"/>
              </a:spcAft>
              <a:buNone/>
            </a:pPr>
            <a:r>
              <a:rPr lang="az"/>
              <a:t>education, and most importantly their “Affordable  watch the lessons of foreign teachers for free.</a:t>
            </a:r>
            <a:endParaRPr/>
          </a:p>
          <a:p>
            <a:pPr indent="0" lvl="0" marL="0" rtl="0" algn="l">
              <a:spcBef>
                <a:spcPts val="0"/>
              </a:spcBef>
              <a:spcAft>
                <a:spcPts val="0"/>
              </a:spcAft>
              <a:buNone/>
            </a:pPr>
            <a:r>
              <a:rPr lang="az"/>
              <a:t>Education” format. And parents who are usually     2. Activity of children/youh who hide their</a:t>
            </a:r>
            <a:endParaRPr/>
          </a:p>
          <a:p>
            <a:pPr indent="0" lvl="0" marL="0" rtl="0" algn="l">
              <a:spcBef>
                <a:spcPts val="0"/>
              </a:spcBef>
              <a:spcAft>
                <a:spcPts val="0"/>
              </a:spcAft>
              <a:buNone/>
            </a:pPr>
            <a:r>
              <a:rPr lang="az"/>
              <a:t>closer to their children can solve this problem. It     grades from their parents, their price</a:t>
            </a:r>
            <a:endParaRPr/>
          </a:p>
          <a:p>
            <a:pPr indent="0" lvl="0" marL="0" rtl="0" algn="l">
              <a:spcBef>
                <a:spcPts val="0"/>
              </a:spcBef>
              <a:spcAft>
                <a:spcPts val="0"/>
              </a:spcAft>
              <a:buNone/>
            </a:pPr>
            <a:r>
              <a:rPr lang="az"/>
              <a:t>may be that children are reluctant to tell their          statistics are sent to parents by text message</a:t>
            </a:r>
            <a:endParaRPr/>
          </a:p>
          <a:p>
            <a:pPr indent="0" lvl="0" marL="0" rtl="0" algn="l">
              <a:spcBef>
                <a:spcPts val="0"/>
              </a:spcBef>
              <a:spcAft>
                <a:spcPts val="0"/>
              </a:spcAft>
              <a:buNone/>
            </a:pPr>
            <a:r>
              <a:rPr lang="az"/>
              <a:t>parents about the problem. How can parents be     and children are under parential control.</a:t>
            </a:r>
            <a:endParaRPr/>
          </a:p>
          <a:p>
            <a:pPr indent="0" lvl="0" marL="0" rtl="0" algn="l">
              <a:spcBef>
                <a:spcPts val="0"/>
              </a:spcBef>
              <a:spcAft>
                <a:spcPts val="0"/>
              </a:spcAft>
              <a:buNone/>
            </a:pPr>
            <a:r>
              <a:rPr lang="az"/>
              <a:t>aware of their children’s educational problems?      3. Involve children/youth in education online </a:t>
            </a:r>
            <a:endParaRPr/>
          </a:p>
          <a:p>
            <a:pPr indent="0" lvl="0" marL="0" rtl="0" algn="l">
              <a:spcBef>
                <a:spcPts val="0"/>
              </a:spcBef>
              <a:spcAft>
                <a:spcPts val="0"/>
              </a:spcAft>
              <a:buNone/>
            </a:pPr>
            <a:r>
              <a:rPr lang="az"/>
              <a:t>But how can we make education accessible to         who are unable to study due to illness, family</a:t>
            </a:r>
            <a:endParaRPr/>
          </a:p>
          <a:p>
            <a:pPr indent="0" lvl="0" marL="0" rtl="0" algn="l">
              <a:spcBef>
                <a:spcPts val="0"/>
              </a:spcBef>
              <a:spcAft>
                <a:spcPts val="0"/>
              </a:spcAft>
              <a:buNone/>
            </a:pPr>
            <a:r>
              <a:rPr lang="az"/>
              <a:t>children with ilness, family problems(what               or road problems.</a:t>
            </a:r>
            <a:endParaRPr/>
          </a:p>
          <a:p>
            <a:pPr indent="0" lvl="0" marL="0" rtl="0" algn="l">
              <a:spcBef>
                <a:spcPts val="0"/>
              </a:spcBef>
              <a:spcAft>
                <a:spcPts val="0"/>
              </a:spcAft>
              <a:buNone/>
            </a:pPr>
            <a:r>
              <a:rPr lang="az"/>
              <a:t>financial problems),traffic problems?                        </a:t>
            </a:r>
            <a:endParaRPr/>
          </a:p>
        </p:txBody>
      </p:sp>
      <p:cxnSp>
        <p:nvCxnSpPr>
          <p:cNvPr id="294" name="Google Shape;294;p15"/>
          <p:cNvCxnSpPr/>
          <p:nvPr/>
        </p:nvCxnSpPr>
        <p:spPr>
          <a:xfrm>
            <a:off x="4656461" y="442350"/>
            <a:ext cx="10200" cy="4258800"/>
          </a:xfrm>
          <a:prstGeom prst="straightConnector1">
            <a:avLst/>
          </a:prstGeom>
          <a:noFill/>
          <a:ln cap="flat" cmpd="sng" w="76200">
            <a:solidFill>
              <a:srgbClr val="38761D"/>
            </a:solidFill>
            <a:prstDash val="solid"/>
            <a:round/>
            <a:headEnd len="med" w="med" type="none"/>
            <a:tailEnd len="med" w="med" type="none"/>
          </a:ln>
        </p:spPr>
      </p:cxnSp>
      <p:pic>
        <p:nvPicPr>
          <p:cNvPr id="295" name="Google Shape;295;p15"/>
          <p:cNvPicPr preferRelativeResize="0"/>
          <p:nvPr/>
        </p:nvPicPr>
        <p:blipFill rotWithShape="1">
          <a:blip r:embed="rId3">
            <a:alphaModFix/>
          </a:blip>
          <a:srcRect b="-149130" l="-42050" r="42050" t="149130"/>
          <a:stretch/>
        </p:blipFill>
        <p:spPr>
          <a:xfrm>
            <a:off x="358057" y="2084644"/>
            <a:ext cx="4159375"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16"/>
          <p:cNvSpPr txBox="1"/>
          <p:nvPr>
            <p:ph type="ctrTitle"/>
          </p:nvPr>
        </p:nvSpPr>
        <p:spPr>
          <a:xfrm>
            <a:off x="316500" y="395890"/>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i="1" lang="az"/>
              <a:t>Business model</a:t>
            </a:r>
            <a:endParaRPr i="1"/>
          </a:p>
        </p:txBody>
      </p:sp>
      <p:sp>
        <p:nvSpPr>
          <p:cNvPr id="301" name="Google Shape;301;p16"/>
          <p:cNvSpPr txBox="1"/>
          <p:nvPr>
            <p:ph idx="1" type="subTitle"/>
          </p:nvPr>
        </p:nvSpPr>
        <p:spPr>
          <a:xfrm>
            <a:off x="0" y="1597500"/>
            <a:ext cx="3814500" cy="3546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az"/>
              <a:t>As a business model of our idea of”Affordable Education” as a team, we can say that education is important for all children, and there are enough uneducated children in the world. The biggest business model is to find solutions to engage children in education.</a:t>
            </a:r>
            <a:endParaRPr/>
          </a:p>
        </p:txBody>
      </p:sp>
      <p:pic>
        <p:nvPicPr>
          <p:cNvPr id="302" name="Google Shape;302;p16"/>
          <p:cNvPicPr preferRelativeResize="0"/>
          <p:nvPr/>
        </p:nvPicPr>
        <p:blipFill>
          <a:blip r:embed="rId3">
            <a:alphaModFix/>
          </a:blip>
          <a:stretch>
            <a:fillRect/>
          </a:stretch>
        </p:blipFill>
        <p:spPr>
          <a:xfrm>
            <a:off x="4021150" y="0"/>
            <a:ext cx="5315649" cy="5143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pic>
        <p:nvPicPr>
          <p:cNvPr id="307" name="Google Shape;307;p17"/>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