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C6C27B-3B77-6C4A-8889-BEA81D727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92D463F-C290-A24E-95B6-B39C284E4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682621-8A38-C045-ABCB-94466F30B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E440FAA-85F8-D947-B803-3A937325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C76C22-1262-C34C-A287-4C9249F58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42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870361-0C2B-D94E-A8CD-0CCC6E00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0EC8795-67D1-C947-B95B-BEC0D73B1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35E923-864D-C143-B18A-E7D5D649B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E262FE-ACFC-9D40-ADDA-0388CE1AC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EC2B5D7-2192-734A-91E9-1EDAA237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47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EEF0608-8019-B846-B518-70FF6C696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85275CB-E68B-B947-A798-940F51173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54EFB4-DB04-6A47-81E3-1DB909E7F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B58669E-FC37-6449-A53B-8382A94A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47D856-2646-DD42-B679-400DC9A7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433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CC511F-B0A7-8C4F-B151-E3FAD9F9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AC9535-BEAE-834A-A4EF-8BB4A1F00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886E69-AEF5-EB4D-8C17-2C53096A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F79AF2-9DF0-A540-BF48-C29B32EC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A72C9A5-805D-7841-A26E-EB4CDF940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5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FB8476-C30B-EE45-84F9-3E2C101C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7C3718D-7E39-9041-A69E-E37D185B9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D24692F-577D-1945-899E-07A119F71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2ED578-A524-054B-8EC3-6668F547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25021B-BB56-9A4F-8DF7-802B562FC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46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43889D-9BB9-C34A-B384-7F8A530D0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3E0959-EF24-7449-9495-846C8E303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65302B9-3E4A-FA4D-A932-35890003E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230C17B-1859-8640-847E-770BF527D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73200AC-DC74-9B47-9861-2DBF6297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1B0BC16-A62C-8343-871C-B8448FFA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30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9ECB96-4D7F-2746-8E3E-C56059F16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E0A9112-E10D-CA48-B547-AF4A943C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30493DC-78CE-3340-BA60-7AFE35AC9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7AD7758-2B9E-9540-9FBC-C67FA98F1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012A9EF-2AA9-0541-A53E-0EF67FA63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271C353-1074-5C4A-8A65-95E8C2408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30F0FC3-4267-0D43-979C-914FE6156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F02D3FA-E1EC-8844-97BA-4304EFAC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94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B6457C-4668-204B-92B2-36DCFE91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B4F2BAC-888E-0D44-88F4-FED6141E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26D74BD-948C-6747-B085-462DAFED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7FC6B25-08FD-B74E-BF99-2270FF5DD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95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B9BE78A-1651-F44E-AC4E-0BB3A393B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83C8ECD-260C-3C4B-BE62-C30AF824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474B793-DA71-3549-AF4F-F49065B7B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01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FABC6D-4440-6A47-843C-6C996DABD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7EBB60-BB3E-3A4D-B663-204D650A0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35FB246-7BE2-9C49-B754-AFBB308A3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2BD42B-C78B-7249-B901-139BFB5C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84978E8-371E-A74B-AED4-D5C1A698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AC16CC5-F5B2-404F-B128-FA715BCD0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83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E88B9F-8716-5149-B15F-2D403ADCE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6017EB8-1D6E-3247-B8B7-EA9B7645F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D337BDA-6898-6249-B4DD-3777C6148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4CD146-244E-4E41-9FFC-658DC0FEA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A74D870-E164-7045-BC09-B2BFCF570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66E24DD-F302-ED4C-B340-42E1312E6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2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4C53531-8D63-0947-A692-89136AC1E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81BD2E-432A-5F4B-8891-19C5D2901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4229E1-E6B1-3F49-A4F4-19E7B0DC4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4CC4-B148-8348-ABFA-81F6352327F3}" type="datetimeFigureOut">
              <a:rPr lang="tr-TR" smtClean="0"/>
              <a:t>14.11.2021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E47DF3-E78A-F842-A9CE-A42A4BCD1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CB8B85-1360-6B46-8722-8DCE1F8C8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C4DF-0313-2B48-83E1-34415FB3ED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10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hyperlink" Target="https://www.schoology.com/" TargetMode="Externa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E442B3-5208-4849-A809-300671819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Mechathon</a:t>
            </a:r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5595EBE-C77E-DB49-B2E6-C26624DDD7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Selman Tatli</a:t>
            </a:r>
          </a:p>
          <a:p>
            <a:r>
              <a:rPr lang="en-US"/>
              <a:t>Nil Derya Tatli</a:t>
            </a:r>
          </a:p>
          <a:p>
            <a:r>
              <a:rPr lang="en-US"/>
              <a:t>Tatli presents</a:t>
            </a:r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A0C00450-7A83-7042-B538-F499D3303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313" y="3735648"/>
            <a:ext cx="3929031" cy="3044303"/>
          </a:xfrm>
          <a:prstGeom prst="rect">
            <a:avLst/>
          </a:prstGeom>
        </p:spPr>
      </p:pic>
      <p:pic>
        <p:nvPicPr>
          <p:cNvPr id="5" name="Resim 5">
            <a:extLst>
              <a:ext uri="{FF2B5EF4-FFF2-40B4-BE49-F238E27FC236}">
                <a16:creationId xmlns:a16="http://schemas.microsoft.com/office/drawing/2014/main" id="{5B5860D5-FB4C-8243-8F38-D2419D27C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65" y="495299"/>
            <a:ext cx="3795912" cy="276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8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31B18E-F5B3-CD42-8CDE-D0E47209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3947"/>
            <a:ext cx="9881311" cy="621678"/>
          </a:xfrm>
        </p:spPr>
        <p:txBody>
          <a:bodyPr>
            <a:normAutofit fontScale="90000"/>
          </a:bodyPr>
          <a:lstStyle/>
          <a:p>
            <a:r>
              <a:rPr lang="tr-TR" b="0" i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Are you ready for the magnificent future of digital education and entertainment with Mechat</a:t>
            </a:r>
            <a:r>
              <a:rPr lang="en-US" b="0" i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h</a:t>
            </a:r>
            <a:r>
              <a:rPr lang="tr-TR" b="0" i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  <a:t>on?</a:t>
            </a:r>
            <a:br>
              <a:rPr lang="tr-TR" b="0" i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</a:br>
            <a:br>
              <a:rPr lang="tr-TR" b="0" i="0">
                <a:solidFill>
                  <a:srgbClr val="4D5156"/>
                </a:solidFill>
                <a:effectLst/>
                <a:latin typeface="Roboto" panose="02000000000000000000" pitchFamily="2" charset="0"/>
              </a:rPr>
            </a:b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F704C4-8BA9-6B4E-92B9-D33B5E97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864" y="2003247"/>
            <a:ext cx="10515600" cy="4351338"/>
          </a:xfrm>
        </p:spPr>
        <p:txBody>
          <a:bodyPr/>
          <a:lstStyle/>
          <a:p>
            <a:r>
              <a:rPr lang="tr-TR" b="0" i="0" u="sng">
                <a:solidFill>
                  <a:srgbClr val="013C6E"/>
                </a:solidFill>
                <a:effectLst/>
                <a:latin typeface="Open Sans" panose="02000000000000000000" pitchFamily="2" charset="0"/>
                <a:hlinkClick r:id="rId2"/>
              </a:rPr>
              <a:t>Schoology</a:t>
            </a:r>
            <a:r>
              <a:rPr lang="tr-TR" b="0" i="0">
                <a:solidFill>
                  <a:srgbClr val="333333"/>
                </a:solidFill>
                <a:effectLst/>
                <a:latin typeface="Open Sans" panose="02000000000000000000" pitchFamily="2" charset="0"/>
              </a:rPr>
              <a:t> – Tools to support instruction, learning, grading, collaboration and assessment.</a:t>
            </a:r>
            <a:endParaRPr lang="en-US" b="0" i="0">
              <a:solidFill>
                <a:srgbClr val="333333"/>
              </a:solidFill>
              <a:effectLst/>
              <a:latin typeface="Open Sans" panose="02000000000000000000" pitchFamily="2" charset="0"/>
            </a:endParaRPr>
          </a:p>
          <a:p>
            <a:endParaRPr lang="en-US" b="0" i="0">
              <a:solidFill>
                <a:srgbClr val="333333"/>
              </a:solidFill>
              <a:effectLst/>
              <a:latin typeface="Open Sans" panose="02000000000000000000" pitchFamily="2" charset="0"/>
            </a:endParaRPr>
          </a:p>
          <a:p>
            <a:r>
              <a:rPr lang="tr-TR" b="0" i="0">
                <a:solidFill>
                  <a:srgbClr val="333333"/>
                </a:solidFill>
                <a:effectLst/>
                <a:latin typeface="Open Sans" panose="02000000000000000000" pitchFamily="2" charset="0"/>
              </a:rPr>
              <a:t>We have established our target audience and purpose with the term schollogy introduced by UNESCO.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3EB535F8-16D3-104C-9A53-9A24649E0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364" y="4289656"/>
            <a:ext cx="5026536" cy="2493741"/>
          </a:xfrm>
          <a:prstGeom prst="rect">
            <a:avLst/>
          </a:prstGeom>
        </p:spPr>
      </p:pic>
      <p:pic>
        <p:nvPicPr>
          <p:cNvPr id="5" name="Resim 5">
            <a:extLst>
              <a:ext uri="{FF2B5EF4-FFF2-40B4-BE49-F238E27FC236}">
                <a16:creationId xmlns:a16="http://schemas.microsoft.com/office/drawing/2014/main" id="{59EB3724-E4C7-854D-B660-E9EB71B09C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349" y="3912636"/>
            <a:ext cx="3219078" cy="286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07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03007C-9AC9-F346-ABC0-AD8E05EBA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r>
              <a:rPr lang="tr-TR"/>
              <a:t>Our mechaton vehicle, which is our project for K-12 education, to introduce and endear the me</a:t>
            </a:r>
            <a:r>
              <a:rPr lang="en-US"/>
              <a:t>cha</a:t>
            </a:r>
            <a:r>
              <a:rPr lang="tr-TR"/>
              <a:t>-digital world to students of all ages</a:t>
            </a:r>
            <a:r>
              <a:rPr lang="en-US"/>
              <a:t>.</a:t>
            </a:r>
          </a:p>
          <a:p>
            <a:endParaRPr lang="en-US"/>
          </a:p>
          <a:p>
            <a:endParaRPr lang="en-US"/>
          </a:p>
          <a:p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BC9F8D90-6CEA-154A-9902-844F6DEF4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50" y="1847569"/>
            <a:ext cx="5534623" cy="4173186"/>
          </a:xfrm>
          <a:prstGeom prst="rect">
            <a:avLst/>
          </a:prstGeom>
        </p:spPr>
      </p:pic>
      <p:pic>
        <p:nvPicPr>
          <p:cNvPr id="5" name="Resim 5">
            <a:extLst>
              <a:ext uri="{FF2B5EF4-FFF2-40B4-BE49-F238E27FC236}">
                <a16:creationId xmlns:a16="http://schemas.microsoft.com/office/drawing/2014/main" id="{2665DB2D-9460-534F-8F66-D9D7FBF9AF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47569"/>
            <a:ext cx="5290076" cy="430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88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465718-27C2-0146-96A8-A578B36B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Tools and supplies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F4AA34-AB5D-5649-A567-EBF64D6D3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18" y="1408210"/>
            <a:ext cx="11488792" cy="5208223"/>
          </a:xfrm>
        </p:spPr>
        <p:txBody>
          <a:bodyPr>
            <a:normAutofit fontScale="92500" lnSpcReduction="10000"/>
          </a:bodyPr>
          <a:lstStyle/>
          <a:p>
            <a:r>
              <a:rPr lang="tr-TR"/>
              <a:t>1 x 4 AA 1.5V battery bed;</a:t>
            </a:r>
            <a:endParaRPr lang="en-US"/>
          </a:p>
          <a:p>
            <a:r>
              <a:rPr lang="tr-TR"/>
              <a:t>4 1.5V batteries;</a:t>
            </a:r>
            <a:endParaRPr lang="en-US"/>
          </a:p>
          <a:p>
            <a:r>
              <a:rPr lang="tr-TR"/>
              <a:t>1 x 9V battery;</a:t>
            </a:r>
            <a:endParaRPr lang="en-US"/>
          </a:p>
          <a:p>
            <a:r>
              <a:rPr lang="tr-TR"/>
              <a:t>1 Arduino Uno;</a:t>
            </a:r>
            <a:endParaRPr lang="en-US"/>
          </a:p>
          <a:p>
            <a:r>
              <a:rPr lang="tr-TR"/>
              <a:t>2 geared 3</a:t>
            </a:r>
            <a:r>
              <a:rPr lang="en-US"/>
              <a:t>-</a:t>
            </a:r>
            <a:r>
              <a:rPr lang="tr-TR"/>
              <a:t>6V motors;</a:t>
            </a:r>
            <a:endParaRPr lang="en-US"/>
          </a:p>
          <a:p>
            <a:r>
              <a:rPr lang="tr-TR"/>
              <a:t>2 wheels;1 </a:t>
            </a:r>
            <a:r>
              <a:rPr lang="en-US"/>
              <a:t>rotating</a:t>
            </a:r>
            <a:r>
              <a:rPr lang="tr-TR"/>
              <a:t> wheel;</a:t>
            </a:r>
            <a:endParaRPr lang="en-US"/>
          </a:p>
          <a:p>
            <a:r>
              <a:rPr lang="tr-TR"/>
              <a:t>1 x HC-0</a:t>
            </a:r>
            <a:r>
              <a:rPr lang="en-US"/>
              <a:t>-</a:t>
            </a:r>
            <a:r>
              <a:rPr lang="tr-TR"/>
              <a:t>6 blutooth module;</a:t>
            </a:r>
            <a:endParaRPr lang="en-US"/>
          </a:p>
          <a:p>
            <a:r>
              <a:rPr lang="tr-TR"/>
              <a:t>1 x TB6612FNG motor driver;</a:t>
            </a:r>
            <a:endParaRPr lang="en-US"/>
          </a:p>
          <a:p>
            <a:r>
              <a:rPr lang="tr-TR"/>
              <a:t>15 female jumper cables;</a:t>
            </a:r>
            <a:endParaRPr lang="en-US"/>
          </a:p>
          <a:p>
            <a:r>
              <a:rPr lang="tr-TR"/>
              <a:t>20 male jumper cables;</a:t>
            </a:r>
            <a:endParaRPr lang="en-US"/>
          </a:p>
          <a:p>
            <a:r>
              <a:rPr lang="tr-TR"/>
              <a:t>Double-sided tape, insulating tape, </a:t>
            </a:r>
            <a:r>
              <a:rPr lang="en-US"/>
              <a:t>silicone and silicone</a:t>
            </a:r>
            <a:r>
              <a:rPr lang="tr-TR"/>
              <a:t> gun, wooden body</a:t>
            </a:r>
          </a:p>
        </p:txBody>
      </p:sp>
    </p:spTree>
    <p:extLst>
      <p:ext uri="{BB962C8B-B14F-4D97-AF65-F5344CB8AC3E}">
        <p14:creationId xmlns:p14="http://schemas.microsoft.com/office/powerpoint/2010/main" val="277794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83ABD4-CCDE-B245-88C9-9D2C22E1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98" y="68773"/>
            <a:ext cx="10515600" cy="1325563"/>
          </a:xfrm>
        </p:spPr>
        <p:txBody>
          <a:bodyPr/>
          <a:lstStyle/>
          <a:p>
            <a:r>
              <a:rPr lang="tr-TR"/>
              <a:t>Mechathon as schema</a:t>
            </a:r>
            <a:r>
              <a:rPr lang="en-US"/>
              <a:t>;</a:t>
            </a:r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B7A50174-7BFF-3748-ACF4-8717CE22A5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18" y="1394336"/>
            <a:ext cx="7754834" cy="5303008"/>
          </a:xfrm>
        </p:spPr>
      </p:pic>
    </p:spTree>
    <p:extLst>
      <p:ext uri="{BB962C8B-B14F-4D97-AF65-F5344CB8AC3E}">
        <p14:creationId xmlns:p14="http://schemas.microsoft.com/office/powerpoint/2010/main" val="54559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4EBD01-962B-2343-8A83-0CB80620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codes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5F65C9-8D98-F346-A12F-25E407076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0980"/>
            <a:ext cx="12192000" cy="5437020"/>
          </a:xfrm>
        </p:spPr>
        <p:txBody>
          <a:bodyPr>
            <a:normAutofit fontScale="40000" lnSpcReduction="20000"/>
          </a:bodyPr>
          <a:lstStyle/>
          <a:p>
            <a:r>
              <a:rPr lang="tr-TR"/>
              <a:t>#include &lt;Servo.h&gt;</a:t>
            </a:r>
            <a:endParaRPr lang="en-US"/>
          </a:p>
          <a:p>
            <a:r>
              <a:rPr lang="tr-TR"/>
              <a:t>Servo kol;</a:t>
            </a:r>
            <a:endParaRPr lang="en-US"/>
          </a:p>
          <a:p>
            <a:r>
              <a:rPr lang="en-US"/>
              <a:t>I</a:t>
            </a:r>
            <a:r>
              <a:rPr lang="tr-TR"/>
              <a:t>nt pwma = 3;</a:t>
            </a:r>
            <a:endParaRPr lang="en-US"/>
          </a:p>
          <a:p>
            <a:r>
              <a:rPr lang="tr-TR"/>
              <a:t>int pwmb = 5;</a:t>
            </a:r>
            <a:endParaRPr lang="en-US"/>
          </a:p>
          <a:p>
            <a:r>
              <a:rPr lang="tr-TR"/>
              <a:t>int ain1 = 8;</a:t>
            </a:r>
            <a:endParaRPr lang="en-US"/>
          </a:p>
          <a:p>
            <a:r>
              <a:rPr lang="tr-TR"/>
              <a:t>int ain2 = 9;</a:t>
            </a:r>
            <a:endParaRPr lang="en-US"/>
          </a:p>
          <a:p>
            <a:r>
              <a:rPr lang="tr-TR"/>
              <a:t>int stby = 10;</a:t>
            </a:r>
            <a:endParaRPr lang="en-US"/>
          </a:p>
          <a:p>
            <a:r>
              <a:rPr lang="tr-TR"/>
              <a:t>int bin1 = 11;</a:t>
            </a:r>
            <a:endParaRPr lang="en-US"/>
          </a:p>
          <a:p>
            <a:r>
              <a:rPr lang="tr-TR"/>
              <a:t>int bin2 = 12;</a:t>
            </a:r>
            <a:endParaRPr lang="en-US"/>
          </a:p>
          <a:p>
            <a:r>
              <a:rPr lang="tr-TR"/>
              <a:t>int veri;</a:t>
            </a:r>
            <a:endParaRPr lang="en-US"/>
          </a:p>
          <a:p>
            <a:r>
              <a:rPr lang="tr-TR"/>
              <a:t>void setup() {  </a:t>
            </a:r>
            <a:endParaRPr lang="en-US"/>
          </a:p>
          <a:p>
            <a:r>
              <a:rPr lang="tr-TR"/>
              <a:t>pinMode(pwma, OUTPUT);</a:t>
            </a:r>
            <a:endParaRPr lang="en-US"/>
          </a:p>
          <a:p>
            <a:r>
              <a:rPr lang="tr-TR"/>
              <a:t>  pinMode(pwmb, OUTPUT); </a:t>
            </a:r>
            <a:endParaRPr lang="en-US"/>
          </a:p>
          <a:p>
            <a:r>
              <a:rPr lang="tr-TR"/>
              <a:t> pinMode(ain1, OUTPUT); </a:t>
            </a:r>
            <a:endParaRPr lang="en-US"/>
          </a:p>
          <a:p>
            <a:r>
              <a:rPr lang="tr-TR"/>
              <a:t> pinMode(ain2, OUTPUT);  </a:t>
            </a:r>
            <a:endParaRPr lang="en-US"/>
          </a:p>
          <a:p>
            <a:r>
              <a:rPr lang="tr-TR"/>
              <a:t>pinMode(bin1, OUTPUT);  </a:t>
            </a:r>
            <a:endParaRPr lang="en-US"/>
          </a:p>
          <a:p>
            <a:r>
              <a:rPr lang="tr-TR"/>
              <a:t>pinMode(bin2, OUTPUT);  </a:t>
            </a:r>
            <a:endParaRPr lang="en-US"/>
          </a:p>
          <a:p>
            <a:r>
              <a:rPr lang="tr-TR"/>
              <a:t>pinMode(stby, OUTPUT);  Serial.begin(9600);  kol.attach(13);  kol.write(150);  analogWrite(pwma, 100);  analogWrite(pwmb, 100);}void loop() {  digitalWrite(stby, HIGH);  if(Serial.available())  {    veri = Serial.read();    Serial.println(veri);  }   else if(veri== 'F')  {    up();  }   else if(veri== 'B')  {    down();  }  else if(veri== 'L')  {    left();  }  else if(veri== 'R')  {    right();  }  else if(veri== 'U')  {    kol.write(80);  }  else if(veri== 'u')  {    kol.write(150);  }  else if(veri== '0')  {    analogWrite(pwma, 0);    analogWrite(pwmb, 0);  }  else if(veri== '1')  {    analogWrite(pwma, 25);    analogWrite(pwmb,25);  }  else if(veri== '2')  {    analogWrite(pwma, 50);    analogWrite(pwmb, 50);  }  else if(veri== '3')  {    analogWrite(pwma, 75);    analogWrite(pwmb, 75);  }  else if(veri== '4')  {    analogWrite(pwma, 100);    analogWrite(pwmb, 100);  }  else if(veri== '5')  {    analogWrite(pwma, 125);    analogWrite(pwmb, 125);  }  else if(veri== '6')  {    analogWrite(pwma, 150);    analogWrite(pwmb, 150);  }  else if(veri== '7')  {    analogWrite(pwma, 175);    analogWrite(pwmb, 175);  }  else if(veri== '8')  {    analogWrite(pwma, 200);    analogWrite(pwmb, 200);  }  else if(veri== '9')  {    analogWrite(pwma, 225);    analogWrite(pwmb, 225);  }  else if(veri== 'q')  {    analogWrite(pwma, 250);    analogWrite(pwmb, 250);  }  else  {   digitalWrite(ain1, LOW);  digitalWrite(ain2, LOW);  digitalWrite(bin1, LOW);  digitalWrite(bin2, LOW);  }}void up(){  digitalWrite(ain1, HIGH);  digitalWrite(ain2, LOW);  digitalWrite(bin1, HIGH);  digitalWrite(bin2, LOW);}void down(){  digitalWrite(ain1, LOW);  digitalWrite(ain2, HIGH);  digitalWrite(bin1, LOW);  digitalWrite(bin2, HIGH);}void left(){  digitalWrite(ain1, LOW);  digitalWrite(ain2, HIGH);  digitalWrite(bin1, HIGH);  digitalWrite(bin2, LOW);}void right(){  digitalWrite(ain1, HIGH);  digitalWrite(ain2, LOW);  digitalWrite(bin1, LOW);  digitalWrite(bin2, HIGH);}</a:t>
            </a:r>
          </a:p>
        </p:txBody>
      </p:sp>
    </p:spTree>
    <p:extLst>
      <p:ext uri="{BB962C8B-B14F-4D97-AF65-F5344CB8AC3E}">
        <p14:creationId xmlns:p14="http://schemas.microsoft.com/office/powerpoint/2010/main" val="378994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B24F0E-7384-844A-BE1D-141AFDFB2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 FOR EVERYTHING HACHATHON2021!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51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Geniş ekran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Teması</vt:lpstr>
      <vt:lpstr>Mechathon</vt:lpstr>
      <vt:lpstr>Are you ready for the magnificent future of digital education and entertainment with Mechathon?  </vt:lpstr>
      <vt:lpstr>PowerPoint Sunusu</vt:lpstr>
      <vt:lpstr>Tools and supplies</vt:lpstr>
      <vt:lpstr>Mechathon as schema;</vt:lpstr>
      <vt:lpstr>The codes</vt:lpstr>
      <vt:lpstr>THANKS FOR EVERYTHING HACHATHON2021!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Mechatron</dc:title>
  <dc:creator>Nil Derya Tatli</dc:creator>
  <cp:lastModifiedBy>Nil Derya Tatli</cp:lastModifiedBy>
  <cp:revision>4</cp:revision>
  <dcterms:created xsi:type="dcterms:W3CDTF">2021-11-14T13:56:12Z</dcterms:created>
  <dcterms:modified xsi:type="dcterms:W3CDTF">2021-11-14T16:05:24Z</dcterms:modified>
</cp:coreProperties>
</file>